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9" r:id="rId2"/>
    <p:sldId id="282" r:id="rId3"/>
    <p:sldId id="280" r:id="rId4"/>
    <p:sldId id="281" r:id="rId5"/>
    <p:sldId id="283" r:id="rId6"/>
    <p:sldId id="284" r:id="rId7"/>
    <p:sldId id="285" r:id="rId8"/>
    <p:sldId id="286" r:id="rId9"/>
    <p:sldId id="287" r:id="rId10"/>
    <p:sldId id="288" r:id="rId11"/>
    <p:sldId id="289" r:id="rId12"/>
    <p:sldId id="290" r:id="rId13"/>
    <p:sldId id="292" r:id="rId14"/>
    <p:sldId id="293" r:id="rId15"/>
    <p:sldId id="306" r:id="rId16"/>
    <p:sldId id="256" r:id="rId17"/>
    <p:sldId id="259" r:id="rId18"/>
    <p:sldId id="260" r:id="rId19"/>
    <p:sldId id="262" r:id="rId20"/>
    <p:sldId id="264" r:id="rId21"/>
    <p:sldId id="265" r:id="rId22"/>
    <p:sldId id="266" r:id="rId23"/>
    <p:sldId id="267" r:id="rId24"/>
    <p:sldId id="268" r:id="rId25"/>
    <p:sldId id="270" r:id="rId26"/>
    <p:sldId id="271" r:id="rId27"/>
    <p:sldId id="272" r:id="rId28"/>
    <p:sldId id="273" r:id="rId29"/>
    <p:sldId id="274" r:id="rId30"/>
    <p:sldId id="275" r:id="rId31"/>
    <p:sldId id="276" r:id="rId32"/>
    <p:sldId id="277" r:id="rId33"/>
    <p:sldId id="278" r:id="rId34"/>
    <p:sldId id="302" r:id="rId35"/>
    <p:sldId id="304" r:id="rId36"/>
    <p:sldId id="301" r:id="rId37"/>
    <p:sldId id="300" r:id="rId38"/>
    <p:sldId id="305" r:id="rId39"/>
    <p:sldId id="295" r:id="rId40"/>
    <p:sldId id="296" r:id="rId41"/>
    <p:sldId id="297" r:id="rId42"/>
    <p:sldId id="298"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52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B9BE866-2B68-4C59-9E91-A431BE5E057F}" type="datetimeFigureOut">
              <a:rPr lang="en-GB" smtClean="0"/>
              <a:pPr/>
              <a:t>09/02/2017</a:t>
            </a:fld>
            <a:endParaRPr lang="en-GB"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67337A1-55A1-4F70-970C-CB284235A4CF}"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B9BE866-2B68-4C59-9E91-A431BE5E057F}" type="datetimeFigureOut">
              <a:rPr lang="en-GB" smtClean="0"/>
              <a:pPr/>
              <a:t>09/02/2017</a:t>
            </a:fld>
            <a:endParaRPr lang="en-GB" dirty="0"/>
          </a:p>
        </p:txBody>
      </p:sp>
      <p:sp>
        <p:nvSpPr>
          <p:cNvPr id="5" name="Footer Placeholder 4"/>
          <p:cNvSpPr>
            <a:spLocks noGrp="1"/>
          </p:cNvSpPr>
          <p:nvPr>
            <p:ph type="ftr" sz="quarter" idx="11"/>
          </p:nvPr>
        </p:nvSpPr>
        <p:spPr/>
        <p:txBody>
          <a:bodyPr/>
          <a:lstStyle>
            <a:extLst/>
          </a:lstStyle>
          <a:p>
            <a:endParaRPr lang="en-GB" dirty="0"/>
          </a:p>
        </p:txBody>
      </p:sp>
      <p:sp>
        <p:nvSpPr>
          <p:cNvPr id="6" name="Slide Number Placeholder 5"/>
          <p:cNvSpPr>
            <a:spLocks noGrp="1"/>
          </p:cNvSpPr>
          <p:nvPr>
            <p:ph type="sldNum" sz="quarter" idx="12"/>
          </p:nvPr>
        </p:nvSpPr>
        <p:spPr/>
        <p:txBody>
          <a:bodyPr/>
          <a:lstStyle>
            <a:extLst/>
          </a:lstStyle>
          <a:p>
            <a:fld id="{C67337A1-55A1-4F70-970C-CB284235A4CF}"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B9BE866-2B68-4C59-9E91-A431BE5E057F}" type="datetimeFigureOut">
              <a:rPr lang="en-GB" smtClean="0"/>
              <a:pPr/>
              <a:t>09/02/2017</a:t>
            </a:fld>
            <a:endParaRPr lang="en-GB" dirty="0"/>
          </a:p>
        </p:txBody>
      </p:sp>
      <p:sp>
        <p:nvSpPr>
          <p:cNvPr id="5" name="Footer Placeholder 4"/>
          <p:cNvSpPr>
            <a:spLocks noGrp="1"/>
          </p:cNvSpPr>
          <p:nvPr>
            <p:ph type="ftr" sz="quarter" idx="11"/>
          </p:nvPr>
        </p:nvSpPr>
        <p:spPr/>
        <p:txBody>
          <a:bodyPr/>
          <a:lstStyle>
            <a:extLst/>
          </a:lstStyle>
          <a:p>
            <a:endParaRPr lang="en-GB" dirty="0"/>
          </a:p>
        </p:txBody>
      </p:sp>
      <p:sp>
        <p:nvSpPr>
          <p:cNvPr id="6" name="Slide Number Placeholder 5"/>
          <p:cNvSpPr>
            <a:spLocks noGrp="1"/>
          </p:cNvSpPr>
          <p:nvPr>
            <p:ph type="sldNum" sz="quarter" idx="12"/>
          </p:nvPr>
        </p:nvSpPr>
        <p:spPr/>
        <p:txBody>
          <a:bodyPr/>
          <a:lstStyle>
            <a:extLst/>
          </a:lstStyle>
          <a:p>
            <a:fld id="{C67337A1-55A1-4F70-970C-CB284235A4CF}"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B9BE866-2B68-4C59-9E91-A431BE5E057F}" type="datetimeFigureOut">
              <a:rPr lang="en-GB" smtClean="0"/>
              <a:pPr/>
              <a:t>09/02/2017</a:t>
            </a:fld>
            <a:endParaRPr lang="en-GB" dirty="0"/>
          </a:p>
        </p:txBody>
      </p:sp>
      <p:sp>
        <p:nvSpPr>
          <p:cNvPr id="5" name="Footer Placeholder 4"/>
          <p:cNvSpPr>
            <a:spLocks noGrp="1"/>
          </p:cNvSpPr>
          <p:nvPr>
            <p:ph type="ftr" sz="quarter" idx="11"/>
          </p:nvPr>
        </p:nvSpPr>
        <p:spPr/>
        <p:txBody>
          <a:bodyPr/>
          <a:lstStyle>
            <a:extLst/>
          </a:lstStyle>
          <a:p>
            <a:endParaRPr lang="en-GB" dirty="0"/>
          </a:p>
        </p:txBody>
      </p:sp>
      <p:sp>
        <p:nvSpPr>
          <p:cNvPr id="6" name="Slide Number Placeholder 5"/>
          <p:cNvSpPr>
            <a:spLocks noGrp="1"/>
          </p:cNvSpPr>
          <p:nvPr>
            <p:ph type="sldNum" sz="quarter" idx="12"/>
          </p:nvPr>
        </p:nvSpPr>
        <p:spPr/>
        <p:txBody>
          <a:bodyPr/>
          <a:lstStyle>
            <a:extLst/>
          </a:lstStyle>
          <a:p>
            <a:fld id="{C67337A1-55A1-4F70-970C-CB284235A4CF}" type="slidenum">
              <a:rPr lang="en-GB" smtClean="0"/>
              <a:pPr/>
              <a:t>‹#›</a:t>
            </a:fld>
            <a:endParaRPr lang="en-GB"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B9BE866-2B68-4C59-9E91-A431BE5E057F}" type="datetimeFigureOut">
              <a:rPr lang="en-GB" smtClean="0"/>
              <a:pPr/>
              <a:t>09/02/2017</a:t>
            </a:fld>
            <a:endParaRPr lang="en-GB" dirty="0"/>
          </a:p>
        </p:txBody>
      </p:sp>
      <p:sp>
        <p:nvSpPr>
          <p:cNvPr id="5" name="Footer Placeholder 4"/>
          <p:cNvSpPr>
            <a:spLocks noGrp="1"/>
          </p:cNvSpPr>
          <p:nvPr>
            <p:ph type="ftr" sz="quarter" idx="11"/>
          </p:nvPr>
        </p:nvSpPr>
        <p:spPr/>
        <p:txBody>
          <a:bodyPr/>
          <a:lstStyle>
            <a:extLst/>
          </a:lstStyle>
          <a:p>
            <a:endParaRPr lang="en-GB" dirty="0"/>
          </a:p>
        </p:txBody>
      </p:sp>
      <p:sp>
        <p:nvSpPr>
          <p:cNvPr id="6" name="Slide Number Placeholder 5"/>
          <p:cNvSpPr>
            <a:spLocks noGrp="1"/>
          </p:cNvSpPr>
          <p:nvPr>
            <p:ph type="sldNum" sz="quarter" idx="12"/>
          </p:nvPr>
        </p:nvSpPr>
        <p:spPr/>
        <p:txBody>
          <a:bodyPr/>
          <a:lstStyle>
            <a:extLst/>
          </a:lstStyle>
          <a:p>
            <a:fld id="{C67337A1-55A1-4F70-970C-CB284235A4CF}" type="slidenum">
              <a:rPr lang="en-GB" smtClean="0"/>
              <a:pPr/>
              <a:t>‹#›</a:t>
            </a:fld>
            <a:endParaRPr lang="en-GB"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B9BE866-2B68-4C59-9E91-A431BE5E057F}" type="datetimeFigureOut">
              <a:rPr lang="en-GB" smtClean="0"/>
              <a:pPr/>
              <a:t>09/02/2017</a:t>
            </a:fld>
            <a:endParaRPr lang="en-GB" dirty="0"/>
          </a:p>
        </p:txBody>
      </p:sp>
      <p:sp>
        <p:nvSpPr>
          <p:cNvPr id="6" name="Footer Placeholder 5"/>
          <p:cNvSpPr>
            <a:spLocks noGrp="1"/>
          </p:cNvSpPr>
          <p:nvPr>
            <p:ph type="ftr" sz="quarter" idx="11"/>
          </p:nvPr>
        </p:nvSpPr>
        <p:spPr/>
        <p:txBody>
          <a:bodyPr/>
          <a:lstStyle>
            <a:extLst/>
          </a:lstStyle>
          <a:p>
            <a:endParaRPr lang="en-GB" dirty="0"/>
          </a:p>
        </p:txBody>
      </p:sp>
      <p:sp>
        <p:nvSpPr>
          <p:cNvPr id="7" name="Slide Number Placeholder 6"/>
          <p:cNvSpPr>
            <a:spLocks noGrp="1"/>
          </p:cNvSpPr>
          <p:nvPr>
            <p:ph type="sldNum" sz="quarter" idx="12"/>
          </p:nvPr>
        </p:nvSpPr>
        <p:spPr/>
        <p:txBody>
          <a:bodyPr/>
          <a:lstStyle>
            <a:extLst/>
          </a:lstStyle>
          <a:p>
            <a:fld id="{C67337A1-55A1-4F70-970C-CB284235A4CF}" type="slidenum">
              <a:rPr lang="en-GB" smtClean="0"/>
              <a:pPr/>
              <a:t>‹#›</a:t>
            </a:fld>
            <a:endParaRPr lang="en-GB"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B9BE866-2B68-4C59-9E91-A431BE5E057F}" type="datetimeFigureOut">
              <a:rPr lang="en-GB" smtClean="0"/>
              <a:pPr/>
              <a:t>09/02/2017</a:t>
            </a:fld>
            <a:endParaRPr lang="en-GB" dirty="0"/>
          </a:p>
        </p:txBody>
      </p:sp>
      <p:sp>
        <p:nvSpPr>
          <p:cNvPr id="8" name="Footer Placeholder 7"/>
          <p:cNvSpPr>
            <a:spLocks noGrp="1"/>
          </p:cNvSpPr>
          <p:nvPr>
            <p:ph type="ftr" sz="quarter" idx="11"/>
          </p:nvPr>
        </p:nvSpPr>
        <p:spPr/>
        <p:txBody>
          <a:bodyPr/>
          <a:lstStyle>
            <a:extLst/>
          </a:lstStyle>
          <a:p>
            <a:endParaRPr lang="en-GB" dirty="0"/>
          </a:p>
        </p:txBody>
      </p:sp>
      <p:sp>
        <p:nvSpPr>
          <p:cNvPr id="9" name="Slide Number Placeholder 8"/>
          <p:cNvSpPr>
            <a:spLocks noGrp="1"/>
          </p:cNvSpPr>
          <p:nvPr>
            <p:ph type="sldNum" sz="quarter" idx="12"/>
          </p:nvPr>
        </p:nvSpPr>
        <p:spPr/>
        <p:txBody>
          <a:bodyPr/>
          <a:lstStyle>
            <a:extLst/>
          </a:lstStyle>
          <a:p>
            <a:fld id="{C67337A1-55A1-4F70-970C-CB284235A4CF}" type="slidenum">
              <a:rPr lang="en-GB" smtClean="0"/>
              <a:pPr/>
              <a:t>‹#›</a:t>
            </a:fld>
            <a:endParaRPr lang="en-GB"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B9BE866-2B68-4C59-9E91-A431BE5E057F}" type="datetimeFigureOut">
              <a:rPr lang="en-GB" smtClean="0"/>
              <a:pPr/>
              <a:t>09/02/2017</a:t>
            </a:fld>
            <a:endParaRPr lang="en-GB" dirty="0"/>
          </a:p>
        </p:txBody>
      </p:sp>
      <p:sp>
        <p:nvSpPr>
          <p:cNvPr id="4" name="Footer Placeholder 3"/>
          <p:cNvSpPr>
            <a:spLocks noGrp="1"/>
          </p:cNvSpPr>
          <p:nvPr>
            <p:ph type="ftr" sz="quarter" idx="11"/>
          </p:nvPr>
        </p:nvSpPr>
        <p:spPr/>
        <p:txBody>
          <a:bodyPr/>
          <a:lstStyle>
            <a:extLst/>
          </a:lstStyle>
          <a:p>
            <a:endParaRPr lang="en-GB" dirty="0"/>
          </a:p>
        </p:txBody>
      </p:sp>
      <p:sp>
        <p:nvSpPr>
          <p:cNvPr id="5" name="Slide Number Placeholder 4"/>
          <p:cNvSpPr>
            <a:spLocks noGrp="1"/>
          </p:cNvSpPr>
          <p:nvPr>
            <p:ph type="sldNum" sz="quarter" idx="12"/>
          </p:nvPr>
        </p:nvSpPr>
        <p:spPr/>
        <p:txBody>
          <a:bodyPr/>
          <a:lstStyle>
            <a:extLst/>
          </a:lstStyle>
          <a:p>
            <a:fld id="{C67337A1-55A1-4F70-970C-CB284235A4CF}" type="slidenum">
              <a:rPr lang="en-GB" smtClean="0"/>
              <a:pPr/>
              <a:t>‹#›</a:t>
            </a:fld>
            <a:endParaRPr lang="en-GB"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B9BE866-2B68-4C59-9E91-A431BE5E057F}" type="datetimeFigureOut">
              <a:rPr lang="en-GB" smtClean="0"/>
              <a:pPr/>
              <a:t>09/02/2017</a:t>
            </a:fld>
            <a:endParaRPr lang="en-GB" dirty="0"/>
          </a:p>
        </p:txBody>
      </p:sp>
      <p:sp>
        <p:nvSpPr>
          <p:cNvPr id="3" name="Footer Placeholder 2"/>
          <p:cNvSpPr>
            <a:spLocks noGrp="1"/>
          </p:cNvSpPr>
          <p:nvPr>
            <p:ph type="ftr" sz="quarter" idx="11"/>
          </p:nvPr>
        </p:nvSpPr>
        <p:spPr/>
        <p:txBody>
          <a:bodyPr/>
          <a:lstStyle>
            <a:extLst/>
          </a:lstStyle>
          <a:p>
            <a:endParaRPr lang="en-GB" dirty="0"/>
          </a:p>
        </p:txBody>
      </p:sp>
      <p:sp>
        <p:nvSpPr>
          <p:cNvPr id="4" name="Slide Number Placeholder 3"/>
          <p:cNvSpPr>
            <a:spLocks noGrp="1"/>
          </p:cNvSpPr>
          <p:nvPr>
            <p:ph type="sldNum" sz="quarter" idx="12"/>
          </p:nvPr>
        </p:nvSpPr>
        <p:spPr/>
        <p:txBody>
          <a:bodyPr/>
          <a:lstStyle>
            <a:extLst/>
          </a:lstStyle>
          <a:p>
            <a:fld id="{C67337A1-55A1-4F70-970C-CB284235A4CF}"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7B9BE866-2B68-4C59-9E91-A431BE5E057F}" type="datetimeFigureOut">
              <a:rPr lang="en-GB" smtClean="0"/>
              <a:pPr/>
              <a:t>09/02/2017</a:t>
            </a:fld>
            <a:endParaRPr lang="en-GB" dirty="0"/>
          </a:p>
        </p:txBody>
      </p:sp>
      <p:sp>
        <p:nvSpPr>
          <p:cNvPr id="6" name="Footer Placeholder 5"/>
          <p:cNvSpPr>
            <a:spLocks noGrp="1"/>
          </p:cNvSpPr>
          <p:nvPr>
            <p:ph type="ftr" sz="quarter" idx="11"/>
          </p:nvPr>
        </p:nvSpPr>
        <p:spPr/>
        <p:txBody>
          <a:bodyPr/>
          <a:lstStyle>
            <a:extLst/>
          </a:lstStyle>
          <a:p>
            <a:endParaRPr lang="en-GB" dirty="0"/>
          </a:p>
        </p:txBody>
      </p:sp>
      <p:sp>
        <p:nvSpPr>
          <p:cNvPr id="7" name="Slide Number Placeholder 6"/>
          <p:cNvSpPr>
            <a:spLocks noGrp="1"/>
          </p:cNvSpPr>
          <p:nvPr>
            <p:ph type="sldNum" sz="quarter" idx="12"/>
          </p:nvPr>
        </p:nvSpPr>
        <p:spPr/>
        <p:txBody>
          <a:bodyPr/>
          <a:lstStyle>
            <a:extLst/>
          </a:lstStyle>
          <a:p>
            <a:fld id="{C67337A1-55A1-4F70-970C-CB284235A4CF}" type="slidenum">
              <a:rPr lang="en-GB" smtClean="0"/>
              <a:pPr/>
              <a:t>‹#›</a:t>
            </a:fld>
            <a:endParaRPr lang="en-GB"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B9BE866-2B68-4C59-9E91-A431BE5E057F}" type="datetimeFigureOut">
              <a:rPr lang="en-GB" smtClean="0"/>
              <a:pPr/>
              <a:t>09/02/2017</a:t>
            </a:fld>
            <a:endParaRPr lang="en-GB"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67337A1-55A1-4F70-970C-CB284235A4CF}" type="slidenum">
              <a:rPr lang="en-GB" smtClean="0"/>
              <a:pPr/>
              <a:t>‹#›</a:t>
            </a:fld>
            <a:endParaRPr lang="en-GB"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B9BE866-2B68-4C59-9E91-A431BE5E057F}" type="datetimeFigureOut">
              <a:rPr lang="en-GB" smtClean="0"/>
              <a:pPr/>
              <a:t>09/02/2017</a:t>
            </a:fld>
            <a:endParaRPr lang="en-GB"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67337A1-55A1-4F70-970C-CB284235A4CF}"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ispa.ie/images/seminars/conference_2016/conf2016_slides/Michelle_Norri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5"/>
            <a:ext cx="7772400" cy="2457618"/>
          </a:xfrm>
        </p:spPr>
        <p:txBody>
          <a:bodyPr>
            <a:normAutofit/>
          </a:bodyPr>
          <a:lstStyle/>
          <a:p>
            <a:pPr algn="ctr"/>
            <a:r>
              <a:rPr lang="en-GB" sz="4000" dirty="0" smtClean="0"/>
              <a:t>Towards a Fair State Pension for Women Pensioners</a:t>
            </a:r>
            <a:br>
              <a:rPr lang="en-GB" sz="4000" dirty="0" smtClean="0"/>
            </a:br>
            <a:r>
              <a:rPr lang="en-GB" sz="3200" dirty="0" smtClean="0"/>
              <a:t>Age Action-2017  </a:t>
            </a:r>
            <a:endParaRPr lang="en-GB" sz="3200" dirty="0"/>
          </a:p>
        </p:txBody>
      </p:sp>
      <p:sp>
        <p:nvSpPr>
          <p:cNvPr id="3" name="Subtitle 2"/>
          <p:cNvSpPr>
            <a:spLocks noGrp="1"/>
          </p:cNvSpPr>
          <p:nvPr>
            <p:ph type="subTitle" idx="1"/>
          </p:nvPr>
        </p:nvSpPr>
        <p:spPr/>
        <p:txBody>
          <a:bodyPr>
            <a:normAutofit/>
          </a:bodyPr>
          <a:lstStyle/>
          <a:p>
            <a:pPr algn="l"/>
            <a:endParaRPr lang="en-GB" sz="2000" dirty="0" smtClean="0"/>
          </a:p>
          <a:p>
            <a:pPr algn="l"/>
            <a:r>
              <a:rPr lang="en-GB" sz="2000" dirty="0" smtClean="0"/>
              <a:t>Maureen Bassett, MSc. Researcher and Social Policy Analyst (February 2017)  </a:t>
            </a:r>
            <a:endParaRPr lang="en-GB"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GB" dirty="0" smtClean="0"/>
              <a:t>Austerity approach–cuts to services and  payments as well as additional charges and taxes; </a:t>
            </a:r>
          </a:p>
          <a:p>
            <a:r>
              <a:rPr lang="en-GB" dirty="0" smtClean="0"/>
              <a:t>Cuts to Household Benefits Package; </a:t>
            </a:r>
          </a:p>
          <a:p>
            <a:r>
              <a:rPr lang="en-GB" dirty="0" smtClean="0"/>
              <a:t>Introduction </a:t>
            </a:r>
            <a:r>
              <a:rPr lang="en-GB" dirty="0"/>
              <a:t> </a:t>
            </a:r>
            <a:r>
              <a:rPr lang="en-GB" dirty="0" smtClean="0"/>
              <a:t>of prescription charges;</a:t>
            </a:r>
          </a:p>
          <a:p>
            <a:r>
              <a:rPr lang="en-GB" dirty="0" smtClean="0"/>
              <a:t>Removal of Bereavement Grant;</a:t>
            </a:r>
          </a:p>
          <a:p>
            <a:r>
              <a:rPr lang="en-GB" dirty="0" smtClean="0"/>
              <a:t>Removal of Christmas Bonus;  </a:t>
            </a:r>
          </a:p>
          <a:p>
            <a:r>
              <a:rPr lang="en-GB" dirty="0" smtClean="0"/>
              <a:t>Changes to conditions for eligibility to over 70’s medical card;</a:t>
            </a:r>
          </a:p>
          <a:p>
            <a:r>
              <a:rPr lang="en-GB" dirty="0" smtClean="0"/>
              <a:t>Introduction of property tax and water charges. </a:t>
            </a:r>
            <a:endParaRPr lang="en-GB" dirty="0"/>
          </a:p>
        </p:txBody>
      </p:sp>
      <p:sp>
        <p:nvSpPr>
          <p:cNvPr id="2" name="Title 1"/>
          <p:cNvSpPr>
            <a:spLocks noGrp="1"/>
          </p:cNvSpPr>
          <p:nvPr>
            <p:ph type="title"/>
          </p:nvPr>
        </p:nvSpPr>
        <p:spPr/>
        <p:txBody>
          <a:bodyPr>
            <a:normAutofit fontScale="90000"/>
          </a:bodyPr>
          <a:lstStyle/>
          <a:p>
            <a:r>
              <a:rPr lang="en-GB" sz="4000" dirty="0" smtClean="0"/>
              <a:t/>
            </a:r>
            <a:br>
              <a:rPr lang="en-GB" sz="4000" dirty="0" smtClean="0"/>
            </a:br>
            <a:r>
              <a:rPr lang="en-GB" sz="4000" dirty="0" smtClean="0"/>
              <a:t>Macro-Economic Policy: Austerity Budgets </a:t>
            </a:r>
            <a:r>
              <a:rPr lang="en-GB" dirty="0" smtClean="0"/>
              <a:t/>
            </a:r>
            <a:br>
              <a:rPr lang="en-GB" dirty="0" smtClean="0"/>
            </a:b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GB" dirty="0"/>
              <a:t>A</a:t>
            </a:r>
            <a:r>
              <a:rPr lang="en-GB" dirty="0" smtClean="0"/>
              <a:t>mongst Eurozone members</a:t>
            </a:r>
            <a:r>
              <a:rPr lang="en-GB" dirty="0"/>
              <a:t>, Ireland (with Lithuania) has </a:t>
            </a:r>
            <a:r>
              <a:rPr lang="en-GB" dirty="0" smtClean="0"/>
              <a:t>lowest </a:t>
            </a:r>
            <a:r>
              <a:rPr lang="en-GB" dirty="0"/>
              <a:t>level of spending in 2015 at </a:t>
            </a:r>
            <a:r>
              <a:rPr lang="en-GB" dirty="0" smtClean="0"/>
              <a:t>about </a:t>
            </a:r>
            <a:r>
              <a:rPr lang="en-GB" dirty="0"/>
              <a:t>35 per cent of </a:t>
            </a:r>
            <a:r>
              <a:rPr lang="en-GB" dirty="0" smtClean="0"/>
              <a:t>GDP;</a:t>
            </a:r>
          </a:p>
          <a:p>
            <a:r>
              <a:rPr lang="en-GB" dirty="0"/>
              <a:t>L</a:t>
            </a:r>
            <a:r>
              <a:rPr lang="en-GB" dirty="0" smtClean="0"/>
              <a:t>evel </a:t>
            </a:r>
            <a:r>
              <a:rPr lang="en-GB" dirty="0"/>
              <a:t>of spending </a:t>
            </a:r>
            <a:r>
              <a:rPr lang="en-GB" dirty="0" smtClean="0"/>
              <a:t>closely </a:t>
            </a:r>
            <a:r>
              <a:rPr lang="en-GB" dirty="0"/>
              <a:t>linked to </a:t>
            </a:r>
            <a:r>
              <a:rPr lang="en-GB" dirty="0" smtClean="0"/>
              <a:t>low </a:t>
            </a:r>
            <a:r>
              <a:rPr lang="en-GB" dirty="0"/>
              <a:t>level of Government revenue from taxes and </a:t>
            </a:r>
            <a:r>
              <a:rPr lang="en-GB" dirty="0" smtClean="0"/>
              <a:t>social contributions-lowest </a:t>
            </a:r>
            <a:r>
              <a:rPr lang="en-GB" dirty="0"/>
              <a:t>in the </a:t>
            </a:r>
            <a:r>
              <a:rPr lang="en-GB" dirty="0" smtClean="0"/>
              <a:t>Eurozone; </a:t>
            </a:r>
          </a:p>
          <a:p>
            <a:pPr>
              <a:buNone/>
            </a:pPr>
            <a:r>
              <a:rPr lang="en-GB" sz="2100" dirty="0" smtClean="0"/>
              <a:t>(</a:t>
            </a:r>
            <a:r>
              <a:rPr lang="en-GB" sz="2100" dirty="0" smtClean="0">
                <a:hlinkClick r:id="rId2"/>
              </a:rPr>
              <a:t>http://www.ispa.ie/images/seminars/conference_2016/conf2016_slides/Michelle_Norris.pdf</a:t>
            </a:r>
            <a:r>
              <a:rPr lang="en-GB" dirty="0" smtClean="0"/>
              <a:t>)</a:t>
            </a:r>
          </a:p>
          <a:p>
            <a:r>
              <a:rPr lang="en-GB" dirty="0" smtClean="0"/>
              <a:t>Idea that low </a:t>
            </a:r>
            <a:r>
              <a:rPr lang="en-GB" dirty="0"/>
              <a:t>taxes contribute to </a:t>
            </a:r>
            <a:r>
              <a:rPr lang="en-GB" dirty="0" smtClean="0"/>
              <a:t>competitiveness challenged by Social Justice Ireland amongst others; </a:t>
            </a:r>
          </a:p>
          <a:p>
            <a:r>
              <a:rPr lang="en-GB" dirty="0" smtClean="0"/>
              <a:t>Inequality in benefits from </a:t>
            </a:r>
            <a:r>
              <a:rPr lang="en-GB" dirty="0" smtClean="0"/>
              <a:t>pension </a:t>
            </a:r>
            <a:r>
              <a:rPr lang="en-GB" dirty="0" smtClean="0"/>
              <a:t>related tax incentives. </a:t>
            </a:r>
            <a:endParaRPr lang="en-GB" dirty="0"/>
          </a:p>
        </p:txBody>
      </p:sp>
      <p:sp>
        <p:nvSpPr>
          <p:cNvPr id="2" name="Title 1"/>
          <p:cNvSpPr>
            <a:spLocks noGrp="1"/>
          </p:cNvSpPr>
          <p:nvPr>
            <p:ph type="title"/>
          </p:nvPr>
        </p:nvSpPr>
        <p:spPr/>
        <p:txBody>
          <a:bodyPr>
            <a:normAutofit fontScale="90000"/>
          </a:bodyPr>
          <a:lstStyle/>
          <a:p>
            <a:r>
              <a:rPr lang="en-GB" dirty="0"/>
              <a:t>S</a:t>
            </a:r>
            <a:r>
              <a:rPr lang="en-GB" dirty="0" smtClean="0"/>
              <a:t>ocial Investment and Tax </a:t>
            </a:r>
            <a:r>
              <a:rPr lang="en-GB" dirty="0"/>
              <a:t>R</a:t>
            </a:r>
            <a:r>
              <a:rPr lang="en-GB" dirty="0" smtClean="0"/>
              <a:t>evenue </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GB" dirty="0" smtClean="0"/>
              <a:t>Estimated </a:t>
            </a:r>
            <a:r>
              <a:rPr lang="en-GB" dirty="0"/>
              <a:t>figure </a:t>
            </a:r>
            <a:r>
              <a:rPr lang="en-GB" dirty="0" smtClean="0"/>
              <a:t>of €</a:t>
            </a:r>
            <a:r>
              <a:rPr lang="en-GB" dirty="0"/>
              <a:t>2.39 billion for all elements in </a:t>
            </a:r>
            <a:r>
              <a:rPr lang="en-GB" dirty="0" smtClean="0"/>
              <a:t>2014;</a:t>
            </a:r>
            <a:r>
              <a:rPr lang="en-GB" dirty="0"/>
              <a:t> </a:t>
            </a:r>
            <a:r>
              <a:rPr lang="en-GB" dirty="0" smtClean="0"/>
              <a:t>compared </a:t>
            </a:r>
            <a:r>
              <a:rPr lang="en-GB" dirty="0"/>
              <a:t>to €</a:t>
            </a:r>
            <a:r>
              <a:rPr lang="en-GB" dirty="0" smtClean="0"/>
              <a:t>2.45 </a:t>
            </a:r>
            <a:r>
              <a:rPr lang="en-GB" dirty="0"/>
              <a:t>billion in 2005. </a:t>
            </a:r>
            <a:endParaRPr lang="en-GB" dirty="0" smtClean="0"/>
          </a:p>
          <a:p>
            <a:r>
              <a:rPr lang="en-GB" dirty="0" smtClean="0"/>
              <a:t>A very </a:t>
            </a:r>
            <a:r>
              <a:rPr lang="en-GB" dirty="0"/>
              <a:t>small </a:t>
            </a:r>
            <a:r>
              <a:rPr lang="en-GB" dirty="0" smtClean="0"/>
              <a:t>reduction during </a:t>
            </a:r>
            <a:r>
              <a:rPr lang="en-GB" dirty="0"/>
              <a:t>a period of deep economic crisis marked by austerity budgets</a:t>
            </a:r>
            <a:r>
              <a:rPr lang="en-GB" dirty="0" smtClean="0"/>
              <a:t>.</a:t>
            </a:r>
          </a:p>
          <a:p>
            <a:r>
              <a:rPr lang="en-GB" dirty="0" smtClean="0"/>
              <a:t>In </a:t>
            </a:r>
            <a:r>
              <a:rPr lang="en-GB" dirty="0"/>
              <a:t>2014 the top 20 per cent of </a:t>
            </a:r>
            <a:r>
              <a:rPr lang="en-GB" dirty="0" smtClean="0"/>
              <a:t>income earners </a:t>
            </a:r>
            <a:r>
              <a:rPr lang="en-GB" dirty="0"/>
              <a:t>received 73.6 per cent of this tax relief compared to 0.6 per cent for the bottom 20 </a:t>
            </a:r>
            <a:r>
              <a:rPr lang="en-GB" dirty="0" smtClean="0"/>
              <a:t>per cent.</a:t>
            </a:r>
          </a:p>
          <a:p>
            <a:r>
              <a:rPr lang="en-GB" dirty="0" smtClean="0"/>
              <a:t>Needs to be seen in context of overall spending on State Pension in 2014 - €5 billion.</a:t>
            </a:r>
          </a:p>
          <a:p>
            <a:pPr>
              <a:buNone/>
            </a:pPr>
            <a:r>
              <a:rPr lang="en-GB" sz="1500" dirty="0" smtClean="0"/>
              <a:t>Source </a:t>
            </a:r>
            <a:r>
              <a:rPr lang="en-GB" sz="1500" dirty="0"/>
              <a:t>Collins, M and Hughes, G.(2016) Tax Expenditure on Occupational Pensions in Ireland http://</a:t>
            </a:r>
            <a:r>
              <a:rPr lang="en-GB" sz="1500" dirty="0" smtClean="0"/>
              <a:t>www.nerinstitute.net/blog/2016/10/04/slides-from-neri-seminar-on-tax-expenditure-on-occ</a:t>
            </a:r>
            <a:endParaRPr lang="en-GB" sz="1500" dirty="0"/>
          </a:p>
        </p:txBody>
      </p:sp>
      <p:sp>
        <p:nvSpPr>
          <p:cNvPr id="2" name="Title 1"/>
          <p:cNvSpPr>
            <a:spLocks noGrp="1"/>
          </p:cNvSpPr>
          <p:nvPr>
            <p:ph type="title"/>
          </p:nvPr>
        </p:nvSpPr>
        <p:spPr/>
        <p:txBody>
          <a:bodyPr/>
          <a:lstStyle/>
          <a:p>
            <a:r>
              <a:rPr lang="en-GB" dirty="0" smtClean="0"/>
              <a:t>Pension Related Tax Incentives </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GB" sz="2400" dirty="0"/>
              <a:t>In 2012, the State Pension System accounted for </a:t>
            </a:r>
            <a:r>
              <a:rPr lang="en-GB" sz="2400" dirty="0" smtClean="0"/>
              <a:t>just over 63 per </a:t>
            </a:r>
            <a:r>
              <a:rPr lang="en-GB" sz="2400" dirty="0"/>
              <a:t>cent of income for people over 65. </a:t>
            </a:r>
            <a:endParaRPr lang="en-GB" sz="2400" dirty="0" smtClean="0"/>
          </a:p>
          <a:p>
            <a:r>
              <a:rPr lang="en-GB" sz="2400" dirty="0" smtClean="0"/>
              <a:t>According </a:t>
            </a:r>
            <a:r>
              <a:rPr lang="en-GB" sz="2400" dirty="0"/>
              <a:t>to the </a:t>
            </a:r>
            <a:r>
              <a:rPr lang="en-GB" sz="2400" dirty="0" smtClean="0"/>
              <a:t>National Pensions Framework (NPF-2010), </a:t>
            </a:r>
            <a:r>
              <a:rPr lang="en-GB" sz="2400" dirty="0"/>
              <a:t>the State Pension </a:t>
            </a:r>
            <a:r>
              <a:rPr lang="en-GB" sz="2400" dirty="0" smtClean="0"/>
              <a:t>provides the </a:t>
            </a:r>
            <a:r>
              <a:rPr lang="en-GB" sz="2400" dirty="0"/>
              <a:t>only income for many people in retirement and, for many others, </a:t>
            </a:r>
            <a:r>
              <a:rPr lang="en-GB" sz="2400" dirty="0" smtClean="0"/>
              <a:t>‘it </a:t>
            </a:r>
            <a:r>
              <a:rPr lang="en-GB" sz="2400" dirty="0"/>
              <a:t>represents the solid foundation on which the </a:t>
            </a:r>
            <a:r>
              <a:rPr lang="en-GB" sz="2400" dirty="0" smtClean="0"/>
              <a:t>rest  of </a:t>
            </a:r>
            <a:r>
              <a:rPr lang="en-GB" sz="2400" dirty="0"/>
              <a:t>their overall income is </a:t>
            </a:r>
            <a:r>
              <a:rPr lang="en-GB" sz="2400" dirty="0" smtClean="0"/>
              <a:t>built’.</a:t>
            </a:r>
            <a:endParaRPr lang="en-GB" sz="2400" dirty="0"/>
          </a:p>
          <a:p>
            <a:r>
              <a:rPr lang="en-GB" sz="2400" dirty="0"/>
              <a:t>P</a:t>
            </a:r>
            <a:r>
              <a:rPr lang="en-GB" sz="2400" dirty="0" smtClean="0"/>
              <a:t>roportion </a:t>
            </a:r>
            <a:r>
              <a:rPr lang="en-GB" sz="2400" dirty="0"/>
              <a:t>of workers (aged 20-69) who expected the State Pension to be their main source of income rose from </a:t>
            </a:r>
            <a:r>
              <a:rPr lang="en-GB" sz="2400" dirty="0" smtClean="0"/>
              <a:t>26 per </a:t>
            </a:r>
            <a:r>
              <a:rPr lang="en-GB" sz="2400" dirty="0"/>
              <a:t>cent to 36 per cent between 2009 and 2015. </a:t>
            </a:r>
            <a:endParaRPr lang="en-GB" sz="2400" dirty="0" smtClean="0"/>
          </a:p>
          <a:p>
            <a:r>
              <a:rPr lang="en-GB" sz="2400" dirty="0" smtClean="0"/>
              <a:t>48 per </a:t>
            </a:r>
            <a:r>
              <a:rPr lang="en-GB" sz="2400" dirty="0"/>
              <a:t>cent of those aged 55-69 expected this to be </a:t>
            </a:r>
            <a:r>
              <a:rPr lang="en-GB" sz="2400" dirty="0" smtClean="0"/>
              <a:t>the case </a:t>
            </a:r>
            <a:endParaRPr lang="en-GB" sz="2400" dirty="0"/>
          </a:p>
        </p:txBody>
      </p:sp>
      <p:sp>
        <p:nvSpPr>
          <p:cNvPr id="2" name="Title 1"/>
          <p:cNvSpPr>
            <a:spLocks noGrp="1"/>
          </p:cNvSpPr>
          <p:nvPr>
            <p:ph type="title"/>
          </p:nvPr>
        </p:nvSpPr>
        <p:spPr/>
        <p:txBody>
          <a:bodyPr>
            <a:normAutofit fontScale="90000"/>
          </a:bodyPr>
          <a:lstStyle/>
          <a:p>
            <a:r>
              <a:rPr lang="en-GB" sz="3600" dirty="0" smtClean="0"/>
              <a:t>Importance of State Pension System</a:t>
            </a:r>
            <a:r>
              <a:rPr lang="en-GB" dirty="0" smtClean="0"/>
              <a:t/>
            </a:r>
            <a:br>
              <a:rPr lang="en-GB" dirty="0" smtClean="0"/>
            </a:b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GB" sz="2400" dirty="0" smtClean="0"/>
              <a:t>Increase in contributions required to qualify for State Pension Contributory from 260 to 520 (April 2012);</a:t>
            </a:r>
          </a:p>
          <a:p>
            <a:r>
              <a:rPr lang="en-GB" sz="2400" dirty="0" smtClean="0"/>
              <a:t>Increase in contributions required to qualify for Widow’s, Widower’s or Surviving Civil Partner’s (Contributory) Pension from 156 to 260 (December 2013);</a:t>
            </a:r>
          </a:p>
          <a:p>
            <a:r>
              <a:rPr lang="en-GB" sz="2400" dirty="0" smtClean="0"/>
              <a:t>Increase in contributions required to qualify to make voluntary contributions to 520 (April 2015);</a:t>
            </a:r>
          </a:p>
          <a:p>
            <a:r>
              <a:rPr lang="en-GB" sz="2400" dirty="0" smtClean="0"/>
              <a:t>Change to State Pension age-age 66 from January 2014, age 67 in 2021, age 68 in 2028;</a:t>
            </a:r>
          </a:p>
          <a:p>
            <a:r>
              <a:rPr lang="en-GB" sz="2400" dirty="0" smtClean="0"/>
              <a:t>Abolition of State Pension Transition from January 2014</a:t>
            </a:r>
            <a:r>
              <a:rPr lang="en-GB" sz="2000" dirty="0" smtClean="0"/>
              <a:t>.</a:t>
            </a:r>
          </a:p>
        </p:txBody>
      </p:sp>
      <p:sp>
        <p:nvSpPr>
          <p:cNvPr id="2" name="Title 1"/>
          <p:cNvSpPr>
            <a:spLocks noGrp="1"/>
          </p:cNvSpPr>
          <p:nvPr>
            <p:ph type="title"/>
          </p:nvPr>
        </p:nvSpPr>
        <p:spPr/>
        <p:txBody>
          <a:bodyPr/>
          <a:lstStyle/>
          <a:p>
            <a:r>
              <a:rPr lang="en-GB" dirty="0" smtClean="0"/>
              <a:t>Changes to State Pension </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GB" dirty="0" smtClean="0"/>
              <a:t>24 annual averaged contributions to qualify for any level of SPT payment; </a:t>
            </a:r>
          </a:p>
          <a:p>
            <a:r>
              <a:rPr lang="en-GB" dirty="0" smtClean="0"/>
              <a:t>In 2013, only 39 per cent of those in receipt of SPT were women; </a:t>
            </a:r>
          </a:p>
          <a:p>
            <a:r>
              <a:rPr lang="en-GB" dirty="0" smtClean="0"/>
              <a:t>Removal of SPT and change of pension age to age 66;</a:t>
            </a:r>
          </a:p>
          <a:p>
            <a:r>
              <a:rPr lang="en-GB" dirty="0" smtClean="0"/>
              <a:t>If qualify for SPT can apply for Job Seekers Benefit (or Job Seekers Assistance);</a:t>
            </a:r>
          </a:p>
          <a:p>
            <a:r>
              <a:rPr lang="en-GB" dirty="0" smtClean="0"/>
              <a:t>Otherwise have to wait until reach age 66 to receive payment; </a:t>
            </a:r>
          </a:p>
          <a:p>
            <a:r>
              <a:rPr lang="en-GB" dirty="0" smtClean="0"/>
              <a:t>Full JS payment €188.00 per week v full SPC €233.30. </a:t>
            </a:r>
          </a:p>
          <a:p>
            <a:endParaRPr lang="en-GB" dirty="0"/>
          </a:p>
        </p:txBody>
      </p:sp>
      <p:sp>
        <p:nvSpPr>
          <p:cNvPr id="2" name="Title 1"/>
          <p:cNvSpPr>
            <a:spLocks noGrp="1"/>
          </p:cNvSpPr>
          <p:nvPr>
            <p:ph type="title"/>
          </p:nvPr>
        </p:nvSpPr>
        <p:spPr/>
        <p:txBody>
          <a:bodyPr/>
          <a:lstStyle/>
          <a:p>
            <a:r>
              <a:rPr lang="en-GB" dirty="0" smtClean="0"/>
              <a:t>State </a:t>
            </a:r>
            <a:r>
              <a:rPr lang="en-GB" dirty="0"/>
              <a:t>P</a:t>
            </a:r>
            <a:r>
              <a:rPr lang="en-GB" dirty="0" smtClean="0"/>
              <a:t>ension Transition (SPT)</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Band Changes 2012 </a:t>
            </a:r>
            <a:endParaRPr lang="en-GB" dirty="0"/>
          </a:p>
        </p:txBody>
      </p:sp>
      <p:sp>
        <p:nvSpPr>
          <p:cNvPr id="3" name="Subtitle 2"/>
          <p:cNvSpPr>
            <a:spLocks noGrp="1"/>
          </p:cNvSpPr>
          <p:nvPr>
            <p:ph type="subTitle" idx="1"/>
          </p:nvPr>
        </p:nvSpPr>
        <p:spPr/>
        <p:txBody>
          <a:bodyPr/>
          <a:lstStyle/>
          <a:p>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481012" y="1556792"/>
            <a:ext cx="8181975" cy="3992314"/>
          </a:xfrm>
          <a:prstGeom prst="rect">
            <a:avLst/>
          </a:prstGeom>
          <a:noFill/>
          <a:ln w="9525">
            <a:noFill/>
            <a:miter lim="800000"/>
            <a:headEnd/>
            <a:tailEnd/>
          </a:ln>
        </p:spPr>
      </p:pic>
      <p:sp>
        <p:nvSpPr>
          <p:cNvPr id="2" name="Title 1"/>
          <p:cNvSpPr>
            <a:spLocks noGrp="1"/>
          </p:cNvSpPr>
          <p:nvPr>
            <p:ph type="title"/>
          </p:nvPr>
        </p:nvSpPr>
        <p:spPr/>
        <p:txBody>
          <a:bodyPr>
            <a:normAutofit/>
          </a:bodyPr>
          <a:lstStyle/>
          <a:p>
            <a:r>
              <a:rPr lang="en-GB" sz="3200" dirty="0" smtClean="0"/>
              <a:t>State Pension Payments by Gender 2015 </a:t>
            </a:r>
            <a:endParaRPr lang="en-GB" sz="3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481138"/>
          <a:ext cx="8229600" cy="2980929"/>
        </p:xfrm>
        <a:graphic>
          <a:graphicData uri="http://schemas.openxmlformats.org/drawingml/2006/table">
            <a:tbl>
              <a:tblPr firstRow="1" bandRow="1">
                <a:tableStyleId>{72833802-FEF1-4C79-8D5D-14CF1EAF98D9}</a:tableStyleId>
              </a:tblPr>
              <a:tblGrid>
                <a:gridCol w="2743200"/>
                <a:gridCol w="2743200"/>
                <a:gridCol w="2743200"/>
              </a:tblGrid>
              <a:tr h="993643">
                <a:tc>
                  <a:txBody>
                    <a:bodyPr/>
                    <a:lstStyle/>
                    <a:p>
                      <a:r>
                        <a:rPr lang="en-GB" dirty="0" smtClean="0"/>
                        <a:t>Type of Payment</a:t>
                      </a:r>
                      <a:endParaRPr lang="en-GB" dirty="0"/>
                    </a:p>
                  </a:txBody>
                  <a:tcPr/>
                </a:tc>
                <a:tc>
                  <a:txBody>
                    <a:bodyPr/>
                    <a:lstStyle/>
                    <a:p>
                      <a:r>
                        <a:rPr lang="en-GB" dirty="0" smtClean="0"/>
                        <a:t> Total Number of Recipients </a:t>
                      </a:r>
                      <a:endParaRPr lang="en-GB" dirty="0"/>
                    </a:p>
                  </a:txBody>
                  <a:tcPr/>
                </a:tc>
                <a:tc>
                  <a:txBody>
                    <a:bodyPr/>
                    <a:lstStyle/>
                    <a:p>
                      <a:r>
                        <a:rPr lang="en-GB" dirty="0" smtClean="0"/>
                        <a:t>Qualified Adults </a:t>
                      </a:r>
                      <a:endParaRPr lang="en-GB" dirty="0"/>
                    </a:p>
                  </a:txBody>
                  <a:tcPr/>
                </a:tc>
              </a:tr>
              <a:tr h="993643">
                <a:tc>
                  <a:txBody>
                    <a:bodyPr/>
                    <a:lstStyle/>
                    <a:p>
                      <a:r>
                        <a:rPr lang="en-GB" dirty="0" smtClean="0"/>
                        <a:t>State Pension (Non Contributory)</a:t>
                      </a:r>
                      <a:endParaRPr lang="en-GB" dirty="0"/>
                    </a:p>
                  </a:txBody>
                  <a:tcPr/>
                </a:tc>
                <a:tc>
                  <a:txBody>
                    <a:bodyPr/>
                    <a:lstStyle/>
                    <a:p>
                      <a:r>
                        <a:rPr lang="en-GB" dirty="0" smtClean="0"/>
                        <a:t>95,179</a:t>
                      </a:r>
                      <a:endParaRPr lang="en-GB" dirty="0"/>
                    </a:p>
                  </a:txBody>
                  <a:tcPr/>
                </a:tc>
                <a:tc>
                  <a:txBody>
                    <a:bodyPr/>
                    <a:lstStyle/>
                    <a:p>
                      <a:r>
                        <a:rPr lang="en-GB" dirty="0" smtClean="0"/>
                        <a:t>3,207</a:t>
                      </a:r>
                      <a:endParaRPr lang="en-GB" dirty="0"/>
                    </a:p>
                  </a:txBody>
                  <a:tcPr/>
                </a:tc>
              </a:tr>
              <a:tr h="993643">
                <a:tc>
                  <a:txBody>
                    <a:bodyPr/>
                    <a:lstStyle/>
                    <a:p>
                      <a:r>
                        <a:rPr lang="en-GB" dirty="0" smtClean="0"/>
                        <a:t>State Pension  (Contributory) </a:t>
                      </a:r>
                      <a:endParaRPr lang="en-GB" dirty="0"/>
                    </a:p>
                  </a:txBody>
                  <a:tcPr/>
                </a:tc>
                <a:tc>
                  <a:txBody>
                    <a:bodyPr/>
                    <a:lstStyle/>
                    <a:p>
                      <a:r>
                        <a:rPr lang="en-GB" dirty="0" smtClean="0"/>
                        <a:t>361,725</a:t>
                      </a:r>
                      <a:endParaRPr lang="en-GB" dirty="0"/>
                    </a:p>
                  </a:txBody>
                  <a:tcPr/>
                </a:tc>
                <a:tc>
                  <a:txBody>
                    <a:bodyPr/>
                    <a:lstStyle/>
                    <a:p>
                      <a:r>
                        <a:rPr lang="en-GB" dirty="0" smtClean="0"/>
                        <a:t>68,561</a:t>
                      </a:r>
                      <a:endParaRPr lang="en-GB" dirty="0"/>
                    </a:p>
                  </a:txBody>
                  <a:tcPr/>
                </a:tc>
              </a:tr>
            </a:tbl>
          </a:graphicData>
        </a:graphic>
      </p:graphicFrame>
      <p:sp>
        <p:nvSpPr>
          <p:cNvPr id="2" name="Title 1"/>
          <p:cNvSpPr>
            <a:spLocks noGrp="1"/>
          </p:cNvSpPr>
          <p:nvPr>
            <p:ph type="title"/>
          </p:nvPr>
        </p:nvSpPr>
        <p:spPr/>
        <p:txBody>
          <a:bodyPr/>
          <a:lstStyle/>
          <a:p>
            <a:r>
              <a:rPr lang="en-GB" dirty="0" smtClean="0"/>
              <a:t>Qualified Adults (2015) </a:t>
            </a:r>
            <a:endParaRPr lang="en-GB" dirty="0"/>
          </a:p>
        </p:txBody>
      </p:sp>
      <p:pic>
        <p:nvPicPr>
          <p:cNvPr id="2051" name="Picture 3"/>
          <p:cNvPicPr>
            <a:picLocks noChangeAspect="1" noChangeArrowheads="1"/>
          </p:cNvPicPr>
          <p:nvPr/>
        </p:nvPicPr>
        <p:blipFill>
          <a:blip r:embed="rId2" cstate="print"/>
          <a:srcRect/>
          <a:stretch>
            <a:fillRect/>
          </a:stretch>
        </p:blipFill>
        <p:spPr bwMode="auto">
          <a:xfrm>
            <a:off x="719138" y="5085184"/>
            <a:ext cx="7705725" cy="86409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GB" sz="2400" dirty="0" smtClean="0"/>
              <a:t>Lack of data from Department of Social Protection on levels; </a:t>
            </a:r>
          </a:p>
          <a:p>
            <a:r>
              <a:rPr lang="en-GB" sz="2400" dirty="0" smtClean="0"/>
              <a:t>Some information in Actuarial Review (2012) of the Social Insurance Fund (SIF);Draws on 2010 data so predates band changes in 2012;</a:t>
            </a:r>
          </a:p>
          <a:p>
            <a:r>
              <a:rPr lang="en-GB" sz="2400" dirty="0" smtClean="0"/>
              <a:t>Just over half of all recipients of the SPC were on the full rate;</a:t>
            </a:r>
          </a:p>
          <a:p>
            <a:r>
              <a:rPr lang="en-GB" sz="2400" dirty="0" smtClean="0"/>
              <a:t>Another 21 per cent were in second band payment and receiving 98 per cent;</a:t>
            </a:r>
          </a:p>
          <a:p>
            <a:r>
              <a:rPr lang="en-GB" sz="2400" dirty="0" smtClean="0"/>
              <a:t>55 per cent of men were on the top rate compared to just under 41 per cent of women.</a:t>
            </a:r>
          </a:p>
        </p:txBody>
      </p:sp>
      <p:sp>
        <p:nvSpPr>
          <p:cNvPr id="3" name="Title 2"/>
          <p:cNvSpPr>
            <a:spLocks noGrp="1"/>
          </p:cNvSpPr>
          <p:nvPr>
            <p:ph type="title"/>
          </p:nvPr>
        </p:nvSpPr>
        <p:spPr/>
        <p:txBody>
          <a:bodyPr/>
          <a:lstStyle/>
          <a:p>
            <a:r>
              <a:rPr lang="en-GB" dirty="0" smtClean="0"/>
              <a:t>Levels of Payments </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sz="4400" dirty="0" smtClean="0"/>
              <a:t>Introduction </a:t>
            </a:r>
          </a:p>
          <a:p>
            <a:r>
              <a:rPr lang="en-GB" sz="4400" dirty="0" smtClean="0"/>
              <a:t>Policy Context</a:t>
            </a:r>
          </a:p>
          <a:p>
            <a:r>
              <a:rPr lang="en-GB" sz="4400" dirty="0" smtClean="0"/>
              <a:t>2012 Band changes  </a:t>
            </a:r>
          </a:p>
          <a:p>
            <a:r>
              <a:rPr lang="en-GB" sz="4400" dirty="0" smtClean="0"/>
              <a:t>Case studies and Interviews </a:t>
            </a:r>
          </a:p>
          <a:p>
            <a:r>
              <a:rPr lang="en-GB" sz="4400" dirty="0" smtClean="0"/>
              <a:t>Recommendations </a:t>
            </a:r>
            <a:endParaRPr lang="en-GB" sz="4400" dirty="0"/>
          </a:p>
        </p:txBody>
      </p:sp>
      <p:sp>
        <p:nvSpPr>
          <p:cNvPr id="3" name="Title 2"/>
          <p:cNvSpPr>
            <a:spLocks noGrp="1"/>
          </p:cNvSpPr>
          <p:nvPr>
            <p:ph type="title"/>
          </p:nvPr>
        </p:nvSpPr>
        <p:spPr/>
        <p:txBody>
          <a:bodyPr/>
          <a:lstStyle/>
          <a:p>
            <a:r>
              <a:rPr lang="en-GB" dirty="0" smtClean="0"/>
              <a:t>Overview of Presentation </a:t>
            </a:r>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sz="3200" dirty="0" smtClean="0"/>
              <a:t>SPC Payment Bands pre and post 2012 </a:t>
            </a:r>
            <a:endParaRPr lang="en-GB" sz="3200"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509587" y="1556792"/>
            <a:ext cx="8124825" cy="446449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smtClean="0"/>
              <a:t>Numbers and Gender Affected by Band Changes (to June 2016) </a:t>
            </a:r>
            <a:endParaRPr lang="en-GB"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481012" y="1628800"/>
            <a:ext cx="8181975" cy="396043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endParaRPr lang="en-GB" dirty="0" smtClean="0"/>
          </a:p>
          <a:p>
            <a:r>
              <a:rPr lang="en-GB" sz="4500" dirty="0" smtClean="0"/>
              <a:t>People affected are those in bands three, four, five and six;</a:t>
            </a:r>
          </a:p>
          <a:p>
            <a:r>
              <a:rPr lang="en-GB" sz="4500" dirty="0" smtClean="0"/>
              <a:t>Significant number of people-almost 36,000 (and rising)-have lower pensions;</a:t>
            </a:r>
          </a:p>
          <a:p>
            <a:r>
              <a:rPr lang="en-GB" sz="4500" dirty="0" smtClean="0"/>
              <a:t>Both men and women are affected but  gendered nature of the impact is significant;</a:t>
            </a:r>
          </a:p>
          <a:p>
            <a:r>
              <a:rPr lang="en-GB" sz="4500" dirty="0" smtClean="0"/>
              <a:t>Women are almost twice as likely to be affected as men;</a:t>
            </a:r>
          </a:p>
          <a:p>
            <a:r>
              <a:rPr lang="en-GB" sz="4500" dirty="0" smtClean="0"/>
              <a:t>They make up 62 per cent of those who are receiving a lower pension.</a:t>
            </a:r>
          </a:p>
          <a:p>
            <a:pPr>
              <a:buNone/>
            </a:pPr>
            <a:endParaRPr lang="en-GB" sz="4500" dirty="0" smtClean="0"/>
          </a:p>
          <a:p>
            <a:pPr>
              <a:buNone/>
            </a:pPr>
            <a:endParaRPr lang="en-GB" sz="4500" dirty="0"/>
          </a:p>
        </p:txBody>
      </p:sp>
      <p:sp>
        <p:nvSpPr>
          <p:cNvPr id="3" name="Title 2"/>
          <p:cNvSpPr>
            <a:spLocks noGrp="1"/>
          </p:cNvSpPr>
          <p:nvPr>
            <p:ph type="title"/>
          </p:nvPr>
        </p:nvSpPr>
        <p:spPr/>
        <p:txBody>
          <a:bodyPr>
            <a:normAutofit/>
          </a:bodyPr>
          <a:lstStyle/>
          <a:p>
            <a:r>
              <a:rPr lang="en-GB" sz="2800" dirty="0" smtClean="0"/>
              <a:t>Analysis of Number and Gender Affected (1) </a:t>
            </a:r>
            <a:endParaRPr lang="en-GB" sz="2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buNone/>
            </a:pPr>
            <a:r>
              <a:rPr lang="en-GB" sz="2800" dirty="0" smtClean="0"/>
              <a:t>Other key findings from the data include:</a:t>
            </a:r>
          </a:p>
          <a:p>
            <a:r>
              <a:rPr lang="en-GB" sz="2800" dirty="0" smtClean="0"/>
              <a:t>38 per cent of all women got a full pension compared to 66 per cent of men;</a:t>
            </a:r>
          </a:p>
          <a:p>
            <a:r>
              <a:rPr lang="en-GB" sz="2800" dirty="0" smtClean="0"/>
              <a:t>More than double the number of women to men fell into band four; people in this band experience the largest reduction in monetary terms at almost €30 per week;</a:t>
            </a:r>
          </a:p>
          <a:p>
            <a:r>
              <a:rPr lang="en-GB" sz="2800" dirty="0" smtClean="0"/>
              <a:t>Almost 25 per cent (10,119) of all women who were granted a State Pension Contributory fell into band four compared to just over seven per cent (4,739) of men;</a:t>
            </a:r>
          </a:p>
          <a:p>
            <a:r>
              <a:rPr lang="en-GB" sz="2800" dirty="0" smtClean="0"/>
              <a:t>11 per cent of all women fall into bands five and six compared to under five per cent of men.</a:t>
            </a:r>
          </a:p>
          <a:p>
            <a:endParaRPr lang="en-GB" dirty="0"/>
          </a:p>
        </p:txBody>
      </p:sp>
      <p:sp>
        <p:nvSpPr>
          <p:cNvPr id="3" name="Title 2"/>
          <p:cNvSpPr>
            <a:spLocks noGrp="1"/>
          </p:cNvSpPr>
          <p:nvPr>
            <p:ph type="title"/>
          </p:nvPr>
        </p:nvSpPr>
        <p:spPr/>
        <p:txBody>
          <a:bodyPr>
            <a:normAutofit/>
          </a:bodyPr>
          <a:lstStyle/>
          <a:p>
            <a:r>
              <a:rPr lang="en-GB" sz="2800" dirty="0" smtClean="0"/>
              <a:t>Analysis of Number and Gender Affected (2) </a:t>
            </a:r>
            <a:endParaRPr lang="en-GB" sz="2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GB" dirty="0" smtClean="0"/>
              <a:t>To make savings-different estimates for level of  these (during research DSP official indicated approximately10 million euro per year but says needs more research);   </a:t>
            </a:r>
          </a:p>
          <a:p>
            <a:r>
              <a:rPr lang="en-GB" dirty="0" smtClean="0"/>
              <a:t>To closer align level of payments with level of contributions; </a:t>
            </a:r>
          </a:p>
          <a:p>
            <a:r>
              <a:rPr lang="en-GB" dirty="0" smtClean="0"/>
              <a:t>To ensure sustainability of State Pension System; </a:t>
            </a:r>
          </a:p>
          <a:p>
            <a:r>
              <a:rPr lang="en-GB" dirty="0" smtClean="0"/>
              <a:t>Changes made in context of </a:t>
            </a:r>
            <a:r>
              <a:rPr lang="en-GB" dirty="0" smtClean="0"/>
              <a:t>Government insistence </a:t>
            </a:r>
            <a:r>
              <a:rPr lang="en-GB" dirty="0" smtClean="0"/>
              <a:t>that no cut to core payments;</a:t>
            </a:r>
          </a:p>
          <a:p>
            <a:r>
              <a:rPr lang="en-GB" dirty="0" smtClean="0"/>
              <a:t>Changes not emphasised in main budget  speeches–‘kept under the radar’.  </a:t>
            </a:r>
          </a:p>
          <a:p>
            <a:endParaRPr lang="en-GB" dirty="0"/>
          </a:p>
        </p:txBody>
      </p:sp>
      <p:sp>
        <p:nvSpPr>
          <p:cNvPr id="3" name="Title 2"/>
          <p:cNvSpPr>
            <a:spLocks noGrp="1"/>
          </p:cNvSpPr>
          <p:nvPr>
            <p:ph type="title"/>
          </p:nvPr>
        </p:nvSpPr>
        <p:spPr/>
        <p:txBody>
          <a:bodyPr/>
          <a:lstStyle/>
          <a:p>
            <a:r>
              <a:rPr lang="en-GB" dirty="0" smtClean="0"/>
              <a:t>Official Rationale for Changes </a:t>
            </a:r>
            <a:endParaRPr lang="en-GB"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GB" sz="2400" dirty="0" smtClean="0"/>
              <a:t>Analysis of a comprehensive sample of PRSI contributions records carried out by the Department of Social Protection in 2011; </a:t>
            </a:r>
          </a:p>
          <a:p>
            <a:r>
              <a:rPr lang="en-GB" sz="2400" dirty="0" smtClean="0"/>
              <a:t>Details released by the department to journalist Conor Ryan of the </a:t>
            </a:r>
            <a:r>
              <a:rPr lang="en-GB" sz="2400" i="1" dirty="0" smtClean="0"/>
              <a:t>Irish Examiner -</a:t>
            </a:r>
            <a:r>
              <a:rPr lang="en-GB" sz="2400" dirty="0" smtClean="0"/>
              <a:t>under Freedom of Information; </a:t>
            </a:r>
          </a:p>
          <a:p>
            <a:r>
              <a:rPr lang="en-GB" sz="2400" dirty="0" smtClean="0"/>
              <a:t>His article highlights that a gender disparity was clear in this analysis:</a:t>
            </a:r>
          </a:p>
          <a:p>
            <a:pPr lvl="1">
              <a:buNone/>
            </a:pPr>
            <a:r>
              <a:rPr lang="en-GB" sz="2400" dirty="0" smtClean="0"/>
              <a:t>  ‘</a:t>
            </a:r>
            <a:r>
              <a:rPr lang="en-GB" sz="2400" i="1" dirty="0" smtClean="0"/>
              <a:t>that documents show that the impact on the lower categories, where there was mostly women, was flagged by officials in October 2011</a:t>
            </a:r>
            <a:r>
              <a:rPr lang="en-GB" sz="2400" dirty="0" smtClean="0"/>
              <a:t>’ ( Ryan, C. 2014). </a:t>
            </a:r>
            <a:r>
              <a:rPr lang="en-GB" sz="1400" dirty="0" smtClean="0"/>
              <a:t>http://www.irishexaminer.com/viewpoints/analysis/no-country-for-old-women-as-females-bear-brunt-of-pension-cuts-262241.html</a:t>
            </a:r>
          </a:p>
          <a:p>
            <a:pPr lvl="1">
              <a:buNone/>
            </a:pPr>
            <a:endParaRPr lang="en-GB" sz="1600" dirty="0" smtClean="0"/>
          </a:p>
        </p:txBody>
      </p:sp>
      <p:sp>
        <p:nvSpPr>
          <p:cNvPr id="3" name="Title 2"/>
          <p:cNvSpPr>
            <a:spLocks noGrp="1"/>
          </p:cNvSpPr>
          <p:nvPr>
            <p:ph type="title"/>
          </p:nvPr>
        </p:nvSpPr>
        <p:spPr/>
        <p:txBody>
          <a:bodyPr>
            <a:normAutofit fontScale="90000"/>
          </a:bodyPr>
          <a:lstStyle/>
          <a:p>
            <a:r>
              <a:rPr lang="en-GB" sz="3600" dirty="0" smtClean="0"/>
              <a:t>Prior Knowledge of Unequal Impact of Changes on Women </a:t>
            </a:r>
            <a:endParaRPr lang="en-GB" sz="36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sz="2800" dirty="0" smtClean="0"/>
              <a:t>This raises the question of whether the band changes are in contravention of  Irish, EU and UN equality and human rights conventions and legislation. This needs further investigation by bodies charged with their oversight  </a:t>
            </a:r>
          </a:p>
          <a:p>
            <a:r>
              <a:rPr lang="en-GB" sz="2800" dirty="0" smtClean="0"/>
              <a:t>Also how do they fit with Government commitments under the National Women’s Strategy (2007-2016) including objectives and commitments regarding pension income?  </a:t>
            </a:r>
          </a:p>
          <a:p>
            <a:endParaRPr lang="en-GB" dirty="0"/>
          </a:p>
        </p:txBody>
      </p:sp>
      <p:sp>
        <p:nvSpPr>
          <p:cNvPr id="3" name="Title 2"/>
          <p:cNvSpPr>
            <a:spLocks noGrp="1"/>
          </p:cNvSpPr>
          <p:nvPr>
            <p:ph type="title"/>
          </p:nvPr>
        </p:nvSpPr>
        <p:spPr/>
        <p:txBody>
          <a:bodyPr>
            <a:normAutofit/>
          </a:bodyPr>
          <a:lstStyle/>
          <a:p>
            <a:r>
              <a:rPr lang="en-GB" sz="3200" dirty="0" smtClean="0"/>
              <a:t>Fit with Equality and Rights Legislation and other Government Policy?</a:t>
            </a:r>
            <a:endParaRPr lang="en-GB" sz="32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dirty="0" smtClean="0"/>
              <a:t>The Department of Social Protection as a public body has a duty to eliminate discrimination and protect the human rights of those to whom it provides services. </a:t>
            </a:r>
          </a:p>
          <a:p>
            <a:endParaRPr lang="en-GB" dirty="0" smtClean="0"/>
          </a:p>
          <a:p>
            <a:r>
              <a:rPr lang="en-GB" dirty="0" smtClean="0"/>
              <a:t>It could be argued that the introduction of the new bands discriminates against all those</a:t>
            </a:r>
          </a:p>
          <a:p>
            <a:pPr>
              <a:buNone/>
            </a:pPr>
            <a:r>
              <a:rPr lang="en-GB" dirty="0" smtClean="0"/>
              <a:t>   affected, as they now receive a lower payment than people with similar averaged contributions who retired before September 2012 the majority of whom are women. </a:t>
            </a:r>
            <a:endParaRPr lang="en-GB" dirty="0"/>
          </a:p>
        </p:txBody>
      </p:sp>
      <p:sp>
        <p:nvSpPr>
          <p:cNvPr id="3" name="Title 2"/>
          <p:cNvSpPr>
            <a:spLocks noGrp="1"/>
          </p:cNvSpPr>
          <p:nvPr>
            <p:ph type="title"/>
          </p:nvPr>
        </p:nvSpPr>
        <p:spPr/>
        <p:txBody>
          <a:bodyPr>
            <a:normAutofit fontScale="90000"/>
          </a:bodyPr>
          <a:lstStyle/>
          <a:p>
            <a:r>
              <a:rPr lang="en-GB" dirty="0" smtClean="0"/>
              <a:t>Discrimination on Age and Gender Grounds </a:t>
            </a:r>
            <a:endParaRPr lang="en-GB"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buNone/>
            </a:pPr>
            <a:endParaRPr lang="en-GB" sz="4000" dirty="0" smtClean="0"/>
          </a:p>
          <a:p>
            <a:pPr algn="ctr">
              <a:buNone/>
            </a:pPr>
            <a:endParaRPr lang="en-GB" sz="4000" dirty="0" smtClean="0"/>
          </a:p>
          <a:p>
            <a:pPr algn="ctr">
              <a:buNone/>
            </a:pPr>
            <a:r>
              <a:rPr lang="en-GB" sz="4000" dirty="0" smtClean="0"/>
              <a:t>Case Studies </a:t>
            </a:r>
            <a:endParaRPr lang="en-GB" sz="4000" dirty="0"/>
          </a:p>
        </p:txBody>
      </p:sp>
      <p:sp>
        <p:nvSpPr>
          <p:cNvPr id="3" name="Title 2"/>
          <p:cNvSpPr>
            <a:spLocks noGrp="1"/>
          </p:cNvSpPr>
          <p:nvPr>
            <p:ph type="title"/>
          </p:nvPr>
        </p:nvSpPr>
        <p:spPr/>
        <p:txBody>
          <a:bodyPr/>
          <a:lstStyle/>
          <a:p>
            <a:endParaRPr lang="en-GB"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Those Directly Impacted </a:t>
            </a:r>
            <a:endParaRPr lang="en-GB" dirty="0"/>
          </a:p>
        </p:txBody>
      </p:sp>
      <p:pic>
        <p:nvPicPr>
          <p:cNvPr id="5122" name="Picture 2"/>
          <p:cNvPicPr>
            <a:picLocks noGrp="1" noChangeAspect="1" noChangeArrowheads="1"/>
          </p:cNvPicPr>
          <p:nvPr>
            <p:ph idx="1"/>
          </p:nvPr>
        </p:nvPicPr>
        <p:blipFill>
          <a:blip r:embed="rId2" cstate="print"/>
          <a:srcRect/>
          <a:stretch>
            <a:fillRect/>
          </a:stretch>
        </p:blipFill>
        <p:spPr bwMode="auto">
          <a:xfrm>
            <a:off x="514350" y="1556793"/>
            <a:ext cx="8115300" cy="395421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buNone/>
            </a:pPr>
            <a:r>
              <a:rPr lang="en-GB" sz="2000" dirty="0" smtClean="0"/>
              <a:t>The Aim :</a:t>
            </a:r>
          </a:p>
          <a:p>
            <a:pPr>
              <a:buNone/>
            </a:pPr>
            <a:r>
              <a:rPr lang="en-GB" sz="2000" dirty="0" smtClean="0"/>
              <a:t>To investigate the extent and impact of 2012 band changes in the State Pension Contributory system on women pensioners and to propose (and cost) remedies.</a:t>
            </a:r>
          </a:p>
          <a:p>
            <a:pPr>
              <a:buNone/>
            </a:pPr>
            <a:r>
              <a:rPr lang="en-GB" sz="2000" dirty="0" smtClean="0"/>
              <a:t>The Objectives:</a:t>
            </a:r>
          </a:p>
          <a:p>
            <a:pPr>
              <a:buNone/>
            </a:pPr>
            <a:r>
              <a:rPr lang="en-GB" sz="1800" dirty="0" smtClean="0"/>
              <a:t>• To set the context for the research by reviewing existing literature on the Irish State Pension system;</a:t>
            </a:r>
          </a:p>
          <a:p>
            <a:pPr>
              <a:buNone/>
            </a:pPr>
            <a:r>
              <a:rPr lang="en-GB" sz="1800" dirty="0" smtClean="0"/>
              <a:t>• To analyse and present data on the operation of the Irish State Pension;</a:t>
            </a:r>
          </a:p>
          <a:p>
            <a:pPr>
              <a:buNone/>
            </a:pPr>
            <a:r>
              <a:rPr lang="en-GB" sz="1800" dirty="0" smtClean="0"/>
              <a:t>• To carry out interviews with relevant key stakeholders:</a:t>
            </a:r>
          </a:p>
          <a:p>
            <a:pPr>
              <a:buNone/>
            </a:pPr>
            <a:r>
              <a:rPr lang="en-GB" sz="1800" dirty="0" smtClean="0"/>
              <a:t>• To ensure the voice of pensioners affected is represented by profiling case studies of individuals:</a:t>
            </a:r>
          </a:p>
          <a:p>
            <a:pPr>
              <a:buNone/>
            </a:pPr>
            <a:r>
              <a:rPr lang="en-GB" sz="1800" dirty="0" smtClean="0"/>
              <a:t>• To identify and cost solutions that would reverse the impact of these changes on the pensioners affected</a:t>
            </a:r>
            <a:r>
              <a:rPr lang="en-GB" sz="2000" dirty="0" smtClean="0"/>
              <a:t>.</a:t>
            </a:r>
            <a:endParaRPr lang="en-GB" sz="2000" dirty="0"/>
          </a:p>
        </p:txBody>
      </p:sp>
      <p:sp>
        <p:nvSpPr>
          <p:cNvPr id="3" name="Title 2"/>
          <p:cNvSpPr>
            <a:spLocks noGrp="1"/>
          </p:cNvSpPr>
          <p:nvPr>
            <p:ph type="title"/>
          </p:nvPr>
        </p:nvSpPr>
        <p:spPr/>
        <p:txBody>
          <a:bodyPr>
            <a:normAutofit fontScale="90000"/>
          </a:bodyPr>
          <a:lstStyle/>
          <a:p>
            <a:r>
              <a:rPr lang="en-GB" dirty="0" smtClean="0"/>
              <a:t>Aim and Objectives of the Study</a:t>
            </a:r>
            <a:endParaRPr lang="en-GB"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sz="3200" dirty="0" smtClean="0"/>
              <a:t>Estimated Economic Loss over Life Span  </a:t>
            </a:r>
            <a:endParaRPr lang="en-GB" sz="3200" dirty="0"/>
          </a:p>
        </p:txBody>
      </p:sp>
      <p:pic>
        <p:nvPicPr>
          <p:cNvPr id="6146" name="Picture 2"/>
          <p:cNvPicPr>
            <a:picLocks noGrp="1" noChangeAspect="1" noChangeArrowheads="1"/>
          </p:cNvPicPr>
          <p:nvPr>
            <p:ph idx="1"/>
          </p:nvPr>
        </p:nvPicPr>
        <p:blipFill>
          <a:blip r:embed="rId2" cstate="print"/>
          <a:srcRect/>
          <a:stretch>
            <a:fillRect/>
          </a:stretch>
        </p:blipFill>
        <p:spPr bwMode="auto">
          <a:xfrm>
            <a:off x="457200" y="1772816"/>
            <a:ext cx="8229600" cy="32403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GB" dirty="0" smtClean="0"/>
              <a:t>Forced to leave employment due to State marriage bar (1);</a:t>
            </a:r>
          </a:p>
          <a:p>
            <a:r>
              <a:rPr lang="en-GB" dirty="0" smtClean="0"/>
              <a:t>Caring for children during 70’s and 80’s when little or no child care provided and when culturally expected; </a:t>
            </a:r>
          </a:p>
          <a:p>
            <a:r>
              <a:rPr lang="en-GB" dirty="0" smtClean="0"/>
              <a:t>Caring for a child with intellectual disability or parents with poor health again when little or no services offered; </a:t>
            </a:r>
          </a:p>
          <a:p>
            <a:r>
              <a:rPr lang="en-GB" dirty="0" smtClean="0"/>
              <a:t>Averaging method going back to age 16 if in  employment (with PRSI contributions); even if followed by extended period out of the workforce for family care reasons:</a:t>
            </a:r>
          </a:p>
          <a:p>
            <a:r>
              <a:rPr lang="en-GB" dirty="0" smtClean="0"/>
              <a:t>Lack of access to Homemaker’s Scheme-only applies to care role from April 1994:</a:t>
            </a:r>
          </a:p>
          <a:p>
            <a:r>
              <a:rPr lang="en-GB" dirty="0" smtClean="0"/>
              <a:t>Lack of prior notice.       </a:t>
            </a:r>
            <a:endParaRPr lang="en-GB" dirty="0"/>
          </a:p>
        </p:txBody>
      </p:sp>
      <p:sp>
        <p:nvSpPr>
          <p:cNvPr id="3" name="Title 2"/>
          <p:cNvSpPr>
            <a:spLocks noGrp="1"/>
          </p:cNvSpPr>
          <p:nvPr>
            <p:ph type="title"/>
          </p:nvPr>
        </p:nvSpPr>
        <p:spPr/>
        <p:txBody>
          <a:bodyPr>
            <a:normAutofit/>
          </a:bodyPr>
          <a:lstStyle/>
          <a:p>
            <a:r>
              <a:rPr lang="en-GB" sz="3200" dirty="0" smtClean="0"/>
              <a:t>Main Reasons for Reduced Payments </a:t>
            </a:r>
            <a:endParaRPr lang="en-GB" sz="32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pPr>
              <a:buNone/>
            </a:pPr>
            <a:r>
              <a:rPr lang="en-GB" dirty="0" smtClean="0"/>
              <a:t>The interviews with women directly affected revealed that they:</a:t>
            </a:r>
          </a:p>
          <a:p>
            <a:r>
              <a:rPr lang="en-GB" dirty="0" smtClean="0"/>
              <a:t>Are left with a deep sense of injustice;</a:t>
            </a:r>
          </a:p>
          <a:p>
            <a:r>
              <a:rPr lang="en-GB" dirty="0" smtClean="0"/>
              <a:t>Feel undervalued and angry :</a:t>
            </a:r>
          </a:p>
          <a:p>
            <a:r>
              <a:rPr lang="en-GB" dirty="0" smtClean="0"/>
              <a:t>Believe are being penalised for doing what was expected of them, that is, care for their children (those with children 4 of 5 interviewed ).</a:t>
            </a:r>
          </a:p>
          <a:p>
            <a:endParaRPr lang="en-GB" dirty="0" smtClean="0"/>
          </a:p>
          <a:p>
            <a:pPr>
              <a:buNone/>
            </a:pPr>
            <a:r>
              <a:rPr lang="en-GB" dirty="0" smtClean="0"/>
              <a:t>The significant financial losses are resulting in economic impacts including:</a:t>
            </a:r>
          </a:p>
          <a:p>
            <a:r>
              <a:rPr lang="en-GB" dirty="0" smtClean="0"/>
              <a:t>Constantly watching what is spent:</a:t>
            </a:r>
          </a:p>
          <a:p>
            <a:r>
              <a:rPr lang="en-GB" dirty="0" smtClean="0"/>
              <a:t>Cutting back on both essential and discretionary items: </a:t>
            </a:r>
          </a:p>
          <a:p>
            <a:r>
              <a:rPr lang="en-GB" dirty="0" smtClean="0"/>
              <a:t>Feeling more economically dependent on husbands with a sense of reduced autonomy.</a:t>
            </a:r>
          </a:p>
          <a:p>
            <a:pPr>
              <a:buNone/>
            </a:pPr>
            <a:r>
              <a:rPr lang="en-GB" dirty="0" smtClean="0"/>
              <a:t> </a:t>
            </a:r>
          </a:p>
          <a:p>
            <a:r>
              <a:rPr lang="en-GB" dirty="0" smtClean="0"/>
              <a:t>Changes introduced in an underhand and ‘sneaky’ way;</a:t>
            </a:r>
          </a:p>
          <a:p>
            <a:r>
              <a:rPr lang="en-GB" dirty="0" smtClean="0"/>
              <a:t>Changes  creating anxiety and uncertainly about the future amongst people not yet retired- little sense of what their pension payment will be in the future;</a:t>
            </a:r>
          </a:p>
          <a:p>
            <a:r>
              <a:rPr lang="en-GB" dirty="0" smtClean="0"/>
              <a:t>Men with atypical labour force participation also </a:t>
            </a:r>
            <a:r>
              <a:rPr lang="en-GB" dirty="0" smtClean="0"/>
              <a:t>impacted.</a:t>
            </a:r>
            <a:endParaRPr lang="en-GB" dirty="0"/>
          </a:p>
        </p:txBody>
      </p:sp>
      <p:sp>
        <p:nvSpPr>
          <p:cNvPr id="3" name="Title 2"/>
          <p:cNvSpPr>
            <a:spLocks noGrp="1"/>
          </p:cNvSpPr>
          <p:nvPr>
            <p:ph type="title"/>
          </p:nvPr>
        </p:nvSpPr>
        <p:spPr/>
        <p:txBody>
          <a:bodyPr/>
          <a:lstStyle/>
          <a:p>
            <a:r>
              <a:rPr lang="en-GB" dirty="0" smtClean="0"/>
              <a:t>Impacts on those affected </a:t>
            </a:r>
            <a:endParaRPr lang="en-GB"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40000" lnSpcReduction="20000"/>
          </a:bodyPr>
          <a:lstStyle/>
          <a:p>
            <a:r>
              <a:rPr lang="en-GB" sz="5000" dirty="0" smtClean="0"/>
              <a:t>Irish State Pension System-sustainability and need for reform </a:t>
            </a:r>
          </a:p>
          <a:p>
            <a:pPr>
              <a:buFont typeface="Courier New" pitchFamily="49" charset="0"/>
              <a:buChar char="o"/>
            </a:pPr>
            <a:r>
              <a:rPr lang="en-GB" sz="5000" dirty="0" smtClean="0"/>
              <a:t>Priorities?  Reform of pillar one and/or pillars two and three; </a:t>
            </a:r>
          </a:p>
          <a:p>
            <a:pPr>
              <a:buFont typeface="Courier New" pitchFamily="49" charset="0"/>
              <a:buChar char="o"/>
            </a:pPr>
            <a:r>
              <a:rPr lang="en-GB" sz="5000" dirty="0" smtClean="0"/>
              <a:t>Some concerned with over emphasis on latter pillars and move to </a:t>
            </a:r>
            <a:r>
              <a:rPr lang="en-GB" sz="5000" dirty="0" err="1" smtClean="0"/>
              <a:t>privitisation</a:t>
            </a:r>
            <a:r>
              <a:rPr lang="en-GB" sz="5000" dirty="0" smtClean="0"/>
              <a:t> and individualisation </a:t>
            </a:r>
            <a:r>
              <a:rPr lang="en-GB" sz="5000" dirty="0" smtClean="0"/>
              <a:t>of risk.   </a:t>
            </a:r>
            <a:endParaRPr lang="en-GB" sz="5000" dirty="0" smtClean="0"/>
          </a:p>
          <a:p>
            <a:pPr>
              <a:buNone/>
            </a:pPr>
            <a:endParaRPr lang="en-GB" sz="5000" dirty="0" smtClean="0"/>
          </a:p>
          <a:p>
            <a:pPr>
              <a:buNone/>
            </a:pPr>
            <a:endParaRPr lang="en-GB" sz="5000" dirty="0" smtClean="0"/>
          </a:p>
          <a:p>
            <a:r>
              <a:rPr lang="en-GB" sz="5000" dirty="0" smtClean="0"/>
              <a:t>Economic Crisis and Rationale for Changes </a:t>
            </a:r>
          </a:p>
          <a:p>
            <a:pPr>
              <a:buFont typeface="Courier New" pitchFamily="49" charset="0"/>
              <a:buChar char="o"/>
            </a:pPr>
            <a:r>
              <a:rPr lang="en-GB" sz="5000" dirty="0" smtClean="0"/>
              <a:t>Austerity </a:t>
            </a:r>
            <a:r>
              <a:rPr lang="en-GB" sz="5000" dirty="0" smtClean="0"/>
              <a:t>approach-insufficient attention to equality and impacts on certain groups;</a:t>
            </a:r>
          </a:p>
          <a:p>
            <a:pPr>
              <a:buFont typeface="Courier New" pitchFamily="49" charset="0"/>
              <a:buChar char="o"/>
            </a:pPr>
            <a:r>
              <a:rPr lang="en-GB" sz="5000" dirty="0" smtClean="0"/>
              <a:t>Changes </a:t>
            </a:r>
            <a:r>
              <a:rPr lang="en-GB" sz="5000" dirty="0" smtClean="0"/>
              <a:t>result in reduced </a:t>
            </a:r>
            <a:r>
              <a:rPr lang="en-GB" sz="5000" dirty="0" smtClean="0"/>
              <a:t>payments-official </a:t>
            </a:r>
            <a:r>
              <a:rPr lang="en-GB" sz="5000" dirty="0" smtClean="0"/>
              <a:t>argument re ‘protection of core payments’ not tenable;</a:t>
            </a:r>
          </a:p>
          <a:p>
            <a:pPr>
              <a:buFont typeface="Courier New" pitchFamily="49" charset="0"/>
              <a:buChar char="o"/>
            </a:pPr>
            <a:r>
              <a:rPr lang="en-GB" sz="5000" dirty="0" smtClean="0"/>
              <a:t>Low levels of social </a:t>
            </a:r>
            <a:r>
              <a:rPr lang="en-GB" sz="5000" dirty="0" smtClean="0"/>
              <a:t>investment-addiction to low taxes;</a:t>
            </a:r>
          </a:p>
          <a:p>
            <a:pPr>
              <a:buFont typeface="Courier New" pitchFamily="49" charset="0"/>
              <a:buChar char="o"/>
            </a:pPr>
            <a:r>
              <a:rPr lang="en-GB" sz="5000" dirty="0" smtClean="0"/>
              <a:t>Inequality </a:t>
            </a:r>
            <a:r>
              <a:rPr lang="en-GB" sz="5000" dirty="0" smtClean="0"/>
              <a:t>in benefits from pension related tax </a:t>
            </a:r>
            <a:r>
              <a:rPr lang="en-GB" sz="5000" dirty="0" smtClean="0"/>
              <a:t>incentives </a:t>
            </a:r>
          </a:p>
          <a:p>
            <a:pPr>
              <a:buFont typeface="Courier New" pitchFamily="49" charset="0"/>
              <a:buChar char="o"/>
            </a:pPr>
            <a:r>
              <a:rPr lang="en-GB" sz="5000" dirty="0" smtClean="0"/>
              <a:t>Tax incentives poor use of state resources-not achieving goal. </a:t>
            </a:r>
            <a:endParaRPr lang="en-GB" sz="4000" dirty="0"/>
          </a:p>
        </p:txBody>
      </p:sp>
      <p:sp>
        <p:nvSpPr>
          <p:cNvPr id="3" name="Title 2"/>
          <p:cNvSpPr>
            <a:spLocks noGrp="1"/>
          </p:cNvSpPr>
          <p:nvPr>
            <p:ph type="title"/>
          </p:nvPr>
        </p:nvSpPr>
        <p:spPr/>
        <p:txBody>
          <a:bodyPr/>
          <a:lstStyle/>
          <a:p>
            <a:r>
              <a:rPr lang="en-GB" dirty="0" smtClean="0"/>
              <a:t>Views of other Stakeholders </a:t>
            </a:r>
            <a:r>
              <a:rPr lang="en-GB" dirty="0" smtClean="0"/>
              <a:t>(1)</a:t>
            </a:r>
            <a:endParaRPr lang="en-GB"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GB" i="1" dirty="0" smtClean="0"/>
              <a:t>There is an urgent need to reform the second and third pillars. A key element of this is the </a:t>
            </a:r>
            <a:r>
              <a:rPr lang="en-GB" i="1" dirty="0" smtClean="0"/>
              <a:t>development of </a:t>
            </a:r>
            <a:r>
              <a:rPr lang="en-GB" i="1" dirty="0" smtClean="0"/>
              <a:t>a universal supplementary pension system in which the State will have to play a role (Dr </a:t>
            </a:r>
            <a:r>
              <a:rPr lang="en-GB" i="1" dirty="0" smtClean="0"/>
              <a:t>David </a:t>
            </a:r>
            <a:r>
              <a:rPr lang="en-GB" i="1" dirty="0" err="1" smtClean="0"/>
              <a:t>Begg</a:t>
            </a:r>
            <a:r>
              <a:rPr lang="en-GB" i="1" dirty="0" smtClean="0"/>
              <a:t>).</a:t>
            </a:r>
          </a:p>
          <a:p>
            <a:r>
              <a:rPr lang="en-GB" i="1" dirty="0" smtClean="0"/>
              <a:t>There is a need to repair the gaps and anomalies in the first pillar and to address the inequality </a:t>
            </a:r>
            <a:r>
              <a:rPr lang="en-GB" i="1" dirty="0" smtClean="0"/>
              <a:t>being experienced </a:t>
            </a:r>
            <a:r>
              <a:rPr lang="en-GB" i="1" dirty="0" smtClean="0"/>
              <a:t>by women before addressing issues in pillar two and three and before developing </a:t>
            </a:r>
            <a:r>
              <a:rPr lang="en-GB" i="1" dirty="0" smtClean="0"/>
              <a:t>a universal </a:t>
            </a:r>
            <a:r>
              <a:rPr lang="en-GB" i="1" dirty="0" smtClean="0"/>
              <a:t>supplementary pension (Senator Alice Mary Higgins</a:t>
            </a:r>
            <a:r>
              <a:rPr lang="en-GB" i="1" dirty="0" smtClean="0"/>
              <a:t>).</a:t>
            </a:r>
            <a:endParaRPr lang="en-GB" i="1" dirty="0" smtClean="0"/>
          </a:p>
        </p:txBody>
      </p:sp>
      <p:sp>
        <p:nvSpPr>
          <p:cNvPr id="3" name="Title 2"/>
          <p:cNvSpPr>
            <a:spLocks noGrp="1"/>
          </p:cNvSpPr>
          <p:nvPr>
            <p:ph type="title"/>
          </p:nvPr>
        </p:nvSpPr>
        <p:spPr/>
        <p:txBody>
          <a:bodyPr/>
          <a:lstStyle/>
          <a:p>
            <a:r>
              <a:rPr lang="en-GB" dirty="0" smtClean="0"/>
              <a:t> Reform -Which Pillars? </a:t>
            </a:r>
            <a:endParaRPr lang="en-GB"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i="1" dirty="0" smtClean="0"/>
              <a:t>Have to balance economic rationale with the need to ensure that people have an adequate income </a:t>
            </a:r>
            <a:r>
              <a:rPr lang="en-GB" i="1" dirty="0" smtClean="0"/>
              <a:t>and a </a:t>
            </a:r>
            <a:r>
              <a:rPr lang="en-GB" i="1" dirty="0" smtClean="0"/>
              <a:t>decent standard of living ….which is the main purpose of State Pension policy (Professor Alan Barrett</a:t>
            </a:r>
            <a:r>
              <a:rPr lang="en-GB" i="1" dirty="0" smtClean="0"/>
              <a:t>).</a:t>
            </a:r>
          </a:p>
          <a:p>
            <a:r>
              <a:rPr lang="en-GB" i="1" dirty="0" smtClean="0"/>
              <a:t>Needs </a:t>
            </a:r>
            <a:r>
              <a:rPr lang="en-GB" i="1" dirty="0" smtClean="0"/>
              <a:t>to be informed by a more holistic view of social investment which includes seeing it </a:t>
            </a:r>
            <a:r>
              <a:rPr lang="en-GB" i="1" dirty="0" smtClean="0"/>
              <a:t>as productive </a:t>
            </a:r>
            <a:r>
              <a:rPr lang="en-GB" i="1" dirty="0" smtClean="0"/>
              <a:t>and not passive… needs to move away from an addiction with low taxes (Dr David </a:t>
            </a:r>
            <a:r>
              <a:rPr lang="en-GB" i="1" dirty="0" err="1" smtClean="0"/>
              <a:t>Begg</a:t>
            </a:r>
            <a:r>
              <a:rPr lang="en-GB" i="1" dirty="0" smtClean="0"/>
              <a:t>).</a:t>
            </a:r>
            <a:endParaRPr lang="en-GB" dirty="0"/>
          </a:p>
        </p:txBody>
      </p:sp>
      <p:sp>
        <p:nvSpPr>
          <p:cNvPr id="3" name="Title 2"/>
          <p:cNvSpPr>
            <a:spLocks noGrp="1"/>
          </p:cNvSpPr>
          <p:nvPr>
            <p:ph type="title"/>
          </p:nvPr>
        </p:nvSpPr>
        <p:spPr/>
        <p:txBody>
          <a:bodyPr>
            <a:normAutofit/>
          </a:bodyPr>
          <a:lstStyle/>
          <a:p>
            <a:r>
              <a:rPr lang="en-GB" sz="2800" dirty="0" smtClean="0"/>
              <a:t>Adequate Incomes and Social investment </a:t>
            </a:r>
            <a:endParaRPr lang="en-GB" sz="28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sz="2800" i="1" dirty="0" smtClean="0"/>
              <a:t>Tax Reliefs for Private Pensions are a poor direction of state resources; </a:t>
            </a:r>
            <a:r>
              <a:rPr lang="en-GB" sz="2800" i="1" dirty="0" smtClean="0"/>
              <a:t>they mainly </a:t>
            </a:r>
            <a:r>
              <a:rPr lang="en-GB" sz="2800" i="1" dirty="0" smtClean="0"/>
              <a:t>benefit high earners and the industry rather than the majority of older people….they have not achieved the policy goal of encouraging more people to invest in pensions. </a:t>
            </a:r>
            <a:r>
              <a:rPr lang="en-GB" sz="2800" i="1" dirty="0" err="1" smtClean="0"/>
              <a:t>CSO</a:t>
            </a:r>
            <a:r>
              <a:rPr lang="en-GB" sz="2800" i="1" dirty="0" smtClean="0"/>
              <a:t> figures show a drop in the numbers of people with private or occupational </a:t>
            </a:r>
            <a:r>
              <a:rPr lang="en-GB" sz="2800" i="1" dirty="0" smtClean="0"/>
              <a:t>pensions (Senator </a:t>
            </a:r>
            <a:r>
              <a:rPr lang="en-GB" sz="2800" i="1" dirty="0" smtClean="0"/>
              <a:t>Alice Mary Higgins).</a:t>
            </a:r>
            <a:endParaRPr lang="en-GB" sz="2800" dirty="0" smtClean="0"/>
          </a:p>
          <a:p>
            <a:endParaRPr lang="en-GB" dirty="0"/>
          </a:p>
        </p:txBody>
      </p:sp>
      <p:sp>
        <p:nvSpPr>
          <p:cNvPr id="3" name="Title 2"/>
          <p:cNvSpPr>
            <a:spLocks noGrp="1"/>
          </p:cNvSpPr>
          <p:nvPr>
            <p:ph type="title"/>
          </p:nvPr>
        </p:nvSpPr>
        <p:spPr/>
        <p:txBody>
          <a:bodyPr/>
          <a:lstStyle/>
          <a:p>
            <a:r>
              <a:rPr lang="en-GB" dirty="0" smtClean="0"/>
              <a:t>Pension Related </a:t>
            </a:r>
            <a:r>
              <a:rPr lang="en-GB" dirty="0" smtClean="0"/>
              <a:t>T</a:t>
            </a:r>
            <a:r>
              <a:rPr lang="en-GB" dirty="0" smtClean="0"/>
              <a:t>ax reliefs </a:t>
            </a:r>
            <a:endParaRPr lang="en-GB"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buFont typeface="Wingdings" pitchFamily="2" charset="2"/>
              <a:buChar char="Ø"/>
            </a:pPr>
            <a:r>
              <a:rPr lang="en-GB" sz="3200" dirty="0" smtClean="0"/>
              <a:t>Manner </a:t>
            </a:r>
            <a:r>
              <a:rPr lang="en-GB" sz="3200" dirty="0" smtClean="0"/>
              <a:t>of Introduction </a:t>
            </a:r>
          </a:p>
          <a:p>
            <a:pPr>
              <a:buFont typeface="Courier New" pitchFamily="49" charset="0"/>
              <a:buChar char="o"/>
            </a:pPr>
            <a:r>
              <a:rPr lang="en-GB" sz="2800" dirty="0" smtClean="0"/>
              <a:t>Below the radar and lack of prior notice.  </a:t>
            </a:r>
          </a:p>
          <a:p>
            <a:r>
              <a:rPr lang="en-GB" sz="3200" dirty="0" smtClean="0"/>
              <a:t>Unequal Gender Impacts</a:t>
            </a:r>
          </a:p>
          <a:p>
            <a:pPr>
              <a:buFont typeface="Courier New" pitchFamily="49" charset="0"/>
              <a:buChar char="o"/>
            </a:pPr>
            <a:r>
              <a:rPr lang="en-GB" sz="2800" dirty="0" smtClean="0"/>
              <a:t>Continuation </a:t>
            </a:r>
            <a:r>
              <a:rPr lang="en-GB" sz="2800" dirty="0" smtClean="0"/>
              <a:t>and embedding unequal </a:t>
            </a:r>
            <a:r>
              <a:rPr lang="en-GB" sz="2800" dirty="0" smtClean="0"/>
              <a:t>treatment of women in the social welfare system, for example, cut off year in Homemakers Scheme; </a:t>
            </a:r>
          </a:p>
          <a:p>
            <a:pPr>
              <a:buFont typeface="Courier New" pitchFamily="49" charset="0"/>
              <a:buChar char="o"/>
            </a:pPr>
            <a:r>
              <a:rPr lang="en-GB" sz="2800" dirty="0" smtClean="0"/>
              <a:t>Lack of valuing and recognition of care role; </a:t>
            </a:r>
          </a:p>
          <a:p>
            <a:pPr>
              <a:buFont typeface="Courier New" pitchFamily="49" charset="0"/>
              <a:buChar char="o"/>
            </a:pPr>
            <a:r>
              <a:rPr lang="en-GB" sz="2800" dirty="0" smtClean="0"/>
              <a:t>Reluctance to address legacy issues relating to older state policies such as the </a:t>
            </a:r>
            <a:r>
              <a:rPr lang="en-GB" sz="2800" dirty="0" smtClean="0"/>
              <a:t>‘marriage bar’.  </a:t>
            </a:r>
            <a:endParaRPr lang="en-GB" sz="2800" dirty="0" smtClean="0"/>
          </a:p>
        </p:txBody>
      </p:sp>
      <p:sp>
        <p:nvSpPr>
          <p:cNvPr id="3" name="Title 2"/>
          <p:cNvSpPr>
            <a:spLocks noGrp="1"/>
          </p:cNvSpPr>
          <p:nvPr>
            <p:ph type="title"/>
          </p:nvPr>
        </p:nvSpPr>
        <p:spPr/>
        <p:txBody>
          <a:bodyPr/>
          <a:lstStyle/>
          <a:p>
            <a:r>
              <a:rPr lang="en-GB" dirty="0" smtClean="0"/>
              <a:t>Views of other </a:t>
            </a:r>
            <a:r>
              <a:rPr lang="en-GB" dirty="0" smtClean="0"/>
              <a:t>Stakeholders (2)</a:t>
            </a:r>
            <a:endParaRPr lang="en-GB"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GB" i="1" dirty="0" smtClean="0"/>
              <a:t>There is a need for a modern system of care credits (Senator Alice Mary Higgins).</a:t>
            </a:r>
          </a:p>
          <a:p>
            <a:r>
              <a:rPr lang="en-GB" i="1" dirty="0" smtClean="0"/>
              <a:t>Investment and support for caring has to be viewed as productive (Dr David </a:t>
            </a:r>
            <a:r>
              <a:rPr lang="en-GB" i="1" dirty="0" err="1" smtClean="0"/>
              <a:t>Begg</a:t>
            </a:r>
            <a:r>
              <a:rPr lang="en-GB" i="1" dirty="0" smtClean="0"/>
              <a:t>).</a:t>
            </a:r>
          </a:p>
          <a:p>
            <a:r>
              <a:rPr lang="en-GB" i="1" dirty="0" smtClean="0"/>
              <a:t>Targeted interventions now such as backdating the Homemakers’ Scheme could address the </a:t>
            </a:r>
            <a:r>
              <a:rPr lang="en-GB" i="1" dirty="0" smtClean="0"/>
              <a:t>inequality for </a:t>
            </a:r>
            <a:r>
              <a:rPr lang="en-GB" i="1" dirty="0" smtClean="0"/>
              <a:t>many of the women who are now retiring (Dr David </a:t>
            </a:r>
            <a:r>
              <a:rPr lang="en-GB" i="1" dirty="0" err="1" smtClean="0"/>
              <a:t>Begg</a:t>
            </a:r>
            <a:r>
              <a:rPr lang="en-GB" i="1" dirty="0" smtClean="0"/>
              <a:t>).</a:t>
            </a:r>
          </a:p>
          <a:p>
            <a:r>
              <a:rPr lang="en-GB" i="1" dirty="0" smtClean="0"/>
              <a:t>It is critical that there is coordination between different policies and across government </a:t>
            </a:r>
            <a:r>
              <a:rPr lang="en-GB" i="1" dirty="0" smtClean="0"/>
              <a:t>departments to </a:t>
            </a:r>
            <a:r>
              <a:rPr lang="en-GB" i="1" dirty="0" smtClean="0"/>
              <a:t>tackle the embedded nature of women’s inequality including in the State Pension system (Dr </a:t>
            </a:r>
            <a:r>
              <a:rPr lang="en-GB" i="1" dirty="0" err="1" smtClean="0"/>
              <a:t>Nata</a:t>
            </a:r>
            <a:r>
              <a:rPr lang="en-GB" i="1" dirty="0" smtClean="0"/>
              <a:t> </a:t>
            </a:r>
            <a:r>
              <a:rPr lang="en-GB" i="1" dirty="0" err="1" smtClean="0"/>
              <a:t>Duvvury</a:t>
            </a:r>
            <a:r>
              <a:rPr lang="en-GB" i="1" dirty="0" smtClean="0"/>
              <a:t>).</a:t>
            </a:r>
            <a:endParaRPr lang="en-GB" dirty="0"/>
          </a:p>
        </p:txBody>
      </p:sp>
      <p:sp>
        <p:nvSpPr>
          <p:cNvPr id="3" name="Title 2"/>
          <p:cNvSpPr>
            <a:spLocks noGrp="1"/>
          </p:cNvSpPr>
          <p:nvPr>
            <p:ph type="title"/>
          </p:nvPr>
        </p:nvSpPr>
        <p:spPr/>
        <p:txBody>
          <a:bodyPr>
            <a:normAutofit fontScale="90000"/>
          </a:bodyPr>
          <a:lstStyle/>
          <a:p>
            <a:r>
              <a:rPr lang="en-GB" dirty="0" smtClean="0"/>
              <a:t>Addressing Women’s inequality in State </a:t>
            </a:r>
            <a:r>
              <a:rPr lang="en-GB" dirty="0" smtClean="0"/>
              <a:t>P</a:t>
            </a:r>
            <a:r>
              <a:rPr lang="en-GB" dirty="0" smtClean="0"/>
              <a:t>ension </a:t>
            </a:r>
            <a:r>
              <a:rPr lang="en-GB" dirty="0" smtClean="0"/>
              <a:t>S</a:t>
            </a:r>
            <a:r>
              <a:rPr lang="en-GB" dirty="0" smtClean="0"/>
              <a:t>ystem  </a:t>
            </a:r>
            <a:endParaRPr lang="en-GB"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buNone/>
            </a:pPr>
            <a:r>
              <a:rPr lang="en-GB" dirty="0" smtClean="0"/>
              <a:t>The issues highlighted in this report emphasise the importance of framing the pension reform agenda not only in terms of sustainability but in terms of equality. </a:t>
            </a:r>
          </a:p>
          <a:p>
            <a:pPr>
              <a:buNone/>
            </a:pPr>
            <a:r>
              <a:rPr lang="en-GB" dirty="0" smtClean="0"/>
              <a:t>The lack of an equality focus when framing the 2012 band changes has resulted in inequality being experienced by a considerable number of older people, the majority of whom are women. This further embeds women’s inequality in the system. This report calls for equality to be an overarching framework for all future State Pension policy.</a:t>
            </a:r>
            <a:endParaRPr lang="en-GB" dirty="0"/>
          </a:p>
        </p:txBody>
      </p:sp>
      <p:sp>
        <p:nvSpPr>
          <p:cNvPr id="3" name="Title 2"/>
          <p:cNvSpPr>
            <a:spLocks noGrp="1"/>
          </p:cNvSpPr>
          <p:nvPr>
            <p:ph type="title"/>
          </p:nvPr>
        </p:nvSpPr>
        <p:spPr/>
        <p:txBody>
          <a:bodyPr>
            <a:normAutofit fontScale="90000"/>
          </a:bodyPr>
          <a:lstStyle/>
          <a:p>
            <a:r>
              <a:rPr lang="en-GB" dirty="0" smtClean="0"/>
              <a:t>Recommendations- Equality Framework  </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dirty="0" smtClean="0"/>
              <a:t>Literature and documentary review </a:t>
            </a:r>
          </a:p>
          <a:p>
            <a:r>
              <a:rPr lang="en-GB" dirty="0" smtClean="0"/>
              <a:t>Semi structured interviews with:</a:t>
            </a:r>
          </a:p>
          <a:p>
            <a:pPr lvl="1">
              <a:buFont typeface="Courier New" pitchFamily="49" charset="0"/>
              <a:buChar char="o"/>
            </a:pPr>
            <a:r>
              <a:rPr lang="en-GB" dirty="0" smtClean="0"/>
              <a:t>people directly affected (4)</a:t>
            </a:r>
          </a:p>
          <a:p>
            <a:pPr lvl="1">
              <a:buFont typeface="Courier New" pitchFamily="49" charset="0"/>
              <a:buChar char="o"/>
            </a:pPr>
            <a:r>
              <a:rPr lang="en-GB" dirty="0" smtClean="0"/>
              <a:t>people not directly affected but with relevant  issues related to the state pension-male with atypical employment and female affected by cut-off year in the Homemakers Scheme  </a:t>
            </a:r>
          </a:p>
          <a:p>
            <a:pPr lvl="1">
              <a:buFont typeface="Courier New" pitchFamily="49" charset="0"/>
              <a:buChar char="o"/>
            </a:pPr>
            <a:r>
              <a:rPr lang="en-GB" dirty="0" smtClean="0"/>
              <a:t>other key stakeholders (5) including: leader of national research organisation; senior researcher and academic; leader in pension policy; DSP official working on pension policy and implementation; activist and advocate in women’s and older people’s equality.       </a:t>
            </a:r>
            <a:endParaRPr lang="en-GB" dirty="0"/>
          </a:p>
        </p:txBody>
      </p:sp>
      <p:sp>
        <p:nvSpPr>
          <p:cNvPr id="3" name="Title 2"/>
          <p:cNvSpPr>
            <a:spLocks noGrp="1"/>
          </p:cNvSpPr>
          <p:nvPr>
            <p:ph type="title"/>
          </p:nvPr>
        </p:nvSpPr>
        <p:spPr/>
        <p:txBody>
          <a:bodyPr/>
          <a:lstStyle/>
          <a:p>
            <a:r>
              <a:rPr lang="en-GB" dirty="0" smtClean="0"/>
              <a:t>Methodology </a:t>
            </a:r>
            <a:endParaRPr lang="en-GB"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a:buNone/>
            </a:pPr>
            <a:r>
              <a:rPr lang="en-GB" dirty="0" smtClean="0"/>
              <a:t>The </a:t>
            </a:r>
            <a:r>
              <a:rPr lang="en-GB" b="1" dirty="0" smtClean="0"/>
              <a:t>Minister for Social Protection </a:t>
            </a:r>
            <a:r>
              <a:rPr lang="en-GB" dirty="0" smtClean="0"/>
              <a:t>should:</a:t>
            </a:r>
          </a:p>
          <a:p>
            <a:pPr>
              <a:buNone/>
            </a:pPr>
            <a:r>
              <a:rPr lang="en-GB" dirty="0" smtClean="0"/>
              <a:t>1. Reverse the band changes and backdate the changes so that those currently affected are placed in the bands which applied before the 2012 change.</a:t>
            </a:r>
          </a:p>
          <a:p>
            <a:pPr>
              <a:buNone/>
            </a:pPr>
            <a:r>
              <a:rPr lang="en-GB" dirty="0" smtClean="0"/>
              <a:t>2. Backdate the Homemakers’ Scheme to ensure all women retiring from now on and who cared for children will benefit.</a:t>
            </a:r>
          </a:p>
          <a:p>
            <a:pPr>
              <a:buNone/>
            </a:pPr>
            <a:r>
              <a:rPr lang="en-GB" dirty="0" smtClean="0"/>
              <a:t>3. Insert a modern system of care credits in the development of the Total Contributions Approach. (Conduct and draw on evidence based research to inform this development including investigation of best practice models from other countries).</a:t>
            </a:r>
          </a:p>
          <a:p>
            <a:pPr>
              <a:buNone/>
            </a:pPr>
            <a:r>
              <a:rPr lang="en-GB" dirty="0" smtClean="0"/>
              <a:t>4. Prioritise reform of pillar one of the State Pension system rather than the current focus on pillars two and three. In this reform ensure gender equality and income adequacy are a priority.</a:t>
            </a:r>
          </a:p>
          <a:p>
            <a:pPr>
              <a:buNone/>
            </a:pPr>
            <a:r>
              <a:rPr lang="en-GB" dirty="0" smtClean="0"/>
              <a:t>5. Develop data collections systems within the Department of Social Protection including gender disaggregation on the</a:t>
            </a:r>
          </a:p>
          <a:p>
            <a:pPr>
              <a:buNone/>
            </a:pPr>
            <a:r>
              <a:rPr lang="en-GB" dirty="0" smtClean="0"/>
              <a:t>    levels of payments under all State Pension schemes and include the data in Annual Statistical Reports.</a:t>
            </a:r>
            <a:endParaRPr lang="en-GB" dirty="0"/>
          </a:p>
        </p:txBody>
      </p:sp>
      <p:sp>
        <p:nvSpPr>
          <p:cNvPr id="3" name="Title 2"/>
          <p:cNvSpPr>
            <a:spLocks noGrp="1"/>
          </p:cNvSpPr>
          <p:nvPr>
            <p:ph type="title"/>
          </p:nvPr>
        </p:nvSpPr>
        <p:spPr/>
        <p:txBody>
          <a:bodyPr/>
          <a:lstStyle/>
          <a:p>
            <a:r>
              <a:rPr lang="en-GB" dirty="0" smtClean="0"/>
              <a:t>Recommendations  (2)</a:t>
            </a:r>
            <a:endParaRPr lang="en-GB"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buNone/>
            </a:pPr>
            <a:r>
              <a:rPr lang="en-GB" dirty="0" smtClean="0"/>
              <a:t>The </a:t>
            </a:r>
            <a:r>
              <a:rPr lang="en-GB" b="1" dirty="0" smtClean="0"/>
              <a:t>Government </a:t>
            </a:r>
            <a:r>
              <a:rPr lang="en-GB" dirty="0" smtClean="0"/>
              <a:t>should:</a:t>
            </a:r>
          </a:p>
          <a:p>
            <a:pPr>
              <a:buNone/>
            </a:pPr>
            <a:r>
              <a:rPr lang="en-GB" dirty="0" smtClean="0"/>
              <a:t>6. Implement the commitment in the Programme for Government to carry out and publish impact assessments based on equality principles on all future policy development. Gender proof and equality proof all future budgets and publish evidence of these in budget documents.</a:t>
            </a:r>
          </a:p>
          <a:p>
            <a:pPr>
              <a:buNone/>
            </a:pPr>
            <a:r>
              <a:rPr lang="en-GB" dirty="0" smtClean="0"/>
              <a:t>7. Develop a cross-departmental comprehensive long-term strategy to address the gender pension gap for current and future generations of women including targets, resourcing, implementation strategy, oversight and reporting and monitoring mechanisms.</a:t>
            </a:r>
            <a:endParaRPr lang="en-GB" dirty="0"/>
          </a:p>
        </p:txBody>
      </p:sp>
      <p:sp>
        <p:nvSpPr>
          <p:cNvPr id="3" name="Title 2"/>
          <p:cNvSpPr>
            <a:spLocks noGrp="1"/>
          </p:cNvSpPr>
          <p:nvPr>
            <p:ph type="title"/>
          </p:nvPr>
        </p:nvSpPr>
        <p:spPr/>
        <p:txBody>
          <a:bodyPr/>
          <a:lstStyle/>
          <a:p>
            <a:r>
              <a:rPr lang="en-GB" dirty="0" smtClean="0"/>
              <a:t> Recommendations (3)</a:t>
            </a:r>
            <a:endParaRPr lang="en-GB"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buNone/>
            </a:pPr>
            <a:r>
              <a:rPr lang="en-GB" dirty="0" smtClean="0"/>
              <a:t>It is recommended that the </a:t>
            </a:r>
            <a:r>
              <a:rPr lang="en-GB" b="1" dirty="0" smtClean="0"/>
              <a:t>Irish Human Rights and Equality Commission:</a:t>
            </a:r>
          </a:p>
          <a:p>
            <a:pPr>
              <a:buNone/>
            </a:pPr>
            <a:r>
              <a:rPr lang="en-GB" dirty="0" smtClean="0"/>
              <a:t>8. Considers the findings of this report on the band changes (and the Homemakers’ Scheme) in light of their compliance or otherwise with national and/or international equality and human rights law and conventions.</a:t>
            </a:r>
          </a:p>
          <a:p>
            <a:pPr>
              <a:buNone/>
            </a:pPr>
            <a:r>
              <a:rPr lang="en-GB" dirty="0" smtClean="0"/>
              <a:t>The </a:t>
            </a:r>
            <a:r>
              <a:rPr lang="en-GB" b="1" dirty="0" smtClean="0"/>
              <a:t>Department of Justice and Equality </a:t>
            </a:r>
            <a:r>
              <a:rPr lang="en-GB" dirty="0" smtClean="0"/>
              <a:t>must:</a:t>
            </a:r>
          </a:p>
          <a:p>
            <a:pPr>
              <a:buNone/>
            </a:pPr>
            <a:r>
              <a:rPr lang="en-GB" dirty="0" smtClean="0"/>
              <a:t>9. Ensure the new (forthcoming) National Women’s Strategy includes objectives and actions to address pension inequalities for women.</a:t>
            </a:r>
            <a:endParaRPr lang="en-GB" dirty="0"/>
          </a:p>
        </p:txBody>
      </p:sp>
      <p:sp>
        <p:nvSpPr>
          <p:cNvPr id="3" name="Title 2"/>
          <p:cNvSpPr>
            <a:spLocks noGrp="1"/>
          </p:cNvSpPr>
          <p:nvPr>
            <p:ph type="title"/>
          </p:nvPr>
        </p:nvSpPr>
        <p:spPr/>
        <p:txBody>
          <a:bodyPr/>
          <a:lstStyle/>
          <a:p>
            <a:r>
              <a:rPr lang="en-GB" dirty="0" smtClean="0"/>
              <a:t>Recommendations (4)</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Policy Contex</a:t>
            </a:r>
            <a:r>
              <a:rPr lang="en-GB" dirty="0"/>
              <a:t>t</a:t>
            </a:r>
          </a:p>
        </p:txBody>
      </p:sp>
      <p:sp>
        <p:nvSpPr>
          <p:cNvPr id="3" name="Subtitle 2"/>
          <p:cNvSpPr>
            <a:spLocks noGrp="1"/>
          </p:cNvSpPr>
          <p:nvPr>
            <p:ph type="subTitle" idx="1"/>
          </p:nvPr>
        </p:nvSpPr>
        <p:spPr/>
        <p:txBody>
          <a:bodyPr/>
          <a:lstStyle/>
          <a:p>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GB" dirty="0" smtClean="0"/>
              <a:t>Corporatist; Liberal and Social Democratic ( Esping Andersen); </a:t>
            </a:r>
          </a:p>
          <a:p>
            <a:r>
              <a:rPr lang="en-GB" dirty="0" smtClean="0"/>
              <a:t>Ireland as Corporatist: reliance on family, religious and charitable organisations and bodies such as trade unions to provide welfare services (albeit often with state support); </a:t>
            </a:r>
          </a:p>
          <a:p>
            <a:r>
              <a:rPr lang="en-GB" dirty="0" smtClean="0"/>
              <a:t>Move to liberal model with greater emphasis on the individual with associated risks and privatisation of services. </a:t>
            </a:r>
          </a:p>
          <a:p>
            <a:pPr>
              <a:buNone/>
            </a:pPr>
            <a:r>
              <a:rPr lang="en-GB" dirty="0" smtClean="0"/>
              <a:t>Relevance  to study:  </a:t>
            </a:r>
          </a:p>
          <a:p>
            <a:r>
              <a:rPr lang="en-GB" dirty="0"/>
              <a:t>N</a:t>
            </a:r>
            <a:r>
              <a:rPr lang="en-GB" dirty="0" smtClean="0"/>
              <a:t>o universal pension; </a:t>
            </a:r>
          </a:p>
          <a:p>
            <a:r>
              <a:rPr lang="en-GB" dirty="0" smtClean="0"/>
              <a:t>No or weak child care provision;  </a:t>
            </a:r>
          </a:p>
          <a:p>
            <a:r>
              <a:rPr lang="en-GB" dirty="0" smtClean="0"/>
              <a:t>Increasing emphasis on pillars two and three (private and occupational pensions) where the risk lies with the individual.    </a:t>
            </a:r>
            <a:endParaRPr lang="en-GB" dirty="0"/>
          </a:p>
        </p:txBody>
      </p:sp>
      <p:sp>
        <p:nvSpPr>
          <p:cNvPr id="2" name="Title 1"/>
          <p:cNvSpPr>
            <a:spLocks noGrp="1"/>
          </p:cNvSpPr>
          <p:nvPr>
            <p:ph type="title"/>
          </p:nvPr>
        </p:nvSpPr>
        <p:spPr/>
        <p:txBody>
          <a:bodyPr>
            <a:normAutofit fontScale="90000"/>
          </a:bodyPr>
          <a:lstStyle/>
          <a:p>
            <a:r>
              <a:rPr lang="en-GB" sz="4000" dirty="0" smtClean="0"/>
              <a:t>Ireland and Welfare State </a:t>
            </a:r>
            <a:r>
              <a:rPr lang="en-GB" sz="4000" dirty="0"/>
              <a:t>R</a:t>
            </a:r>
            <a:r>
              <a:rPr lang="en-GB" sz="4000" dirty="0" smtClean="0"/>
              <a:t>egimes </a:t>
            </a:r>
            <a:r>
              <a:rPr lang="en-GB" dirty="0" smtClean="0"/>
              <a:t/>
            </a:r>
            <a:br>
              <a:rPr lang="en-GB" dirty="0" smtClean="0"/>
            </a:b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GB" dirty="0"/>
              <a:t>U</a:t>
            </a:r>
            <a:r>
              <a:rPr lang="en-GB" dirty="0" smtClean="0"/>
              <a:t>nderestimated the gendered nature of welfare states </a:t>
            </a:r>
          </a:p>
          <a:p>
            <a:r>
              <a:rPr lang="en-GB" dirty="0" smtClean="0"/>
              <a:t>Lack of recognition of role of women in care of children and its underpinning of the state and the labour market</a:t>
            </a:r>
          </a:p>
          <a:p>
            <a:r>
              <a:rPr lang="en-GB" dirty="0"/>
              <a:t>F</a:t>
            </a:r>
            <a:r>
              <a:rPr lang="en-GB" dirty="0" smtClean="0"/>
              <a:t>orefronts the idea of the male bread winner as underpinning welfare states (Lewis)</a:t>
            </a:r>
          </a:p>
          <a:p>
            <a:r>
              <a:rPr lang="en-GB" dirty="0"/>
              <a:t>T</a:t>
            </a:r>
            <a:r>
              <a:rPr lang="en-GB" dirty="0" smtClean="0"/>
              <a:t>ypology –Strong, Modified and Weak models </a:t>
            </a:r>
          </a:p>
          <a:p>
            <a:r>
              <a:rPr lang="en-GB" dirty="0" smtClean="0"/>
              <a:t>Ireland ‘a strong breadwinner model’ characterised by dependence on women’s care of children; exclusion from the labour market and as ‘dependents’ in Welfare System.  </a:t>
            </a:r>
          </a:p>
          <a:p>
            <a:pPr>
              <a:buNone/>
            </a:pPr>
            <a:endParaRPr lang="en-GB" dirty="0" smtClean="0"/>
          </a:p>
          <a:p>
            <a:pPr>
              <a:buNone/>
            </a:pPr>
            <a:r>
              <a:rPr lang="en-GB" dirty="0" smtClean="0"/>
              <a:t>Relevance to study:</a:t>
            </a:r>
          </a:p>
          <a:p>
            <a:pPr>
              <a:buNone/>
            </a:pPr>
            <a:r>
              <a:rPr lang="en-GB" dirty="0" smtClean="0"/>
              <a:t>   Women’s family care role shapes their participation in the work force including levels of pay and access to State </a:t>
            </a:r>
            <a:r>
              <a:rPr lang="en-GB" dirty="0"/>
              <a:t>P</a:t>
            </a:r>
            <a:r>
              <a:rPr lang="en-GB" dirty="0" smtClean="0"/>
              <a:t>ension in own right.  </a:t>
            </a:r>
            <a:endParaRPr lang="en-GB" dirty="0"/>
          </a:p>
        </p:txBody>
      </p:sp>
      <p:sp>
        <p:nvSpPr>
          <p:cNvPr id="2" name="Title 1"/>
          <p:cNvSpPr>
            <a:spLocks noGrp="1"/>
          </p:cNvSpPr>
          <p:nvPr>
            <p:ph type="title"/>
          </p:nvPr>
        </p:nvSpPr>
        <p:spPr/>
        <p:txBody>
          <a:bodyPr/>
          <a:lstStyle/>
          <a:p>
            <a:r>
              <a:rPr lang="en-GB" dirty="0" smtClean="0"/>
              <a:t>Gender Regimes </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25000" lnSpcReduction="20000"/>
          </a:bodyPr>
          <a:lstStyle/>
          <a:p>
            <a:r>
              <a:rPr lang="en-GB" sz="11200" dirty="0"/>
              <a:t>D</a:t>
            </a:r>
            <a:r>
              <a:rPr lang="en-GB" sz="11200" dirty="0" smtClean="0"/>
              <a:t>ifference between women and men in level of pension income;  </a:t>
            </a:r>
            <a:endParaRPr lang="en-GB" sz="11200" dirty="0"/>
          </a:p>
          <a:p>
            <a:r>
              <a:rPr lang="en-GB" sz="11200" dirty="0" smtClean="0"/>
              <a:t>Gap in Ireland-41 per cent (EU 27-40) for those aged 65-79 and with pensions in own right;</a:t>
            </a:r>
          </a:p>
          <a:p>
            <a:r>
              <a:rPr lang="en-GB" sz="11200" dirty="0" smtClean="0"/>
              <a:t>Gap in Ireland is 52 per cent for all aged 65-79 (EU27-44);</a:t>
            </a:r>
          </a:p>
          <a:p>
            <a:r>
              <a:rPr lang="en-GB" sz="11200" dirty="0" smtClean="0"/>
              <a:t>Just under one fifth of women in </a:t>
            </a:r>
            <a:r>
              <a:rPr lang="en-GB" sz="11200" dirty="0"/>
              <a:t>I</a:t>
            </a:r>
            <a:r>
              <a:rPr lang="en-GB" sz="11200" dirty="0" smtClean="0"/>
              <a:t>reland have no pension in their own right; </a:t>
            </a:r>
          </a:p>
          <a:p>
            <a:r>
              <a:rPr lang="en-GB" sz="11200" dirty="0" smtClean="0"/>
              <a:t>Linked to gender pay gap, over14 percent in 2012,historically considerably higher   </a:t>
            </a:r>
          </a:p>
          <a:p>
            <a:pPr>
              <a:buNone/>
            </a:pPr>
            <a:r>
              <a:rPr lang="en-GB" sz="6200" dirty="0" smtClean="0"/>
              <a:t>Source: European </a:t>
            </a:r>
            <a:r>
              <a:rPr lang="en-GB" sz="6200" dirty="0"/>
              <a:t>Commission (2015) Men, Women and Pensions. http://</a:t>
            </a:r>
            <a:r>
              <a:rPr lang="en-GB" sz="6200" dirty="0" smtClean="0"/>
              <a:t>ec.europa.eu/justice/gender-equality/files/documents/150618_men_women_pensions_en.pdf</a:t>
            </a:r>
            <a:endParaRPr lang="en-GB" sz="6200" dirty="0"/>
          </a:p>
        </p:txBody>
      </p:sp>
      <p:sp>
        <p:nvSpPr>
          <p:cNvPr id="2" name="Title 1"/>
          <p:cNvSpPr>
            <a:spLocks noGrp="1"/>
          </p:cNvSpPr>
          <p:nvPr>
            <p:ph type="title"/>
          </p:nvPr>
        </p:nvSpPr>
        <p:spPr/>
        <p:txBody>
          <a:bodyPr/>
          <a:lstStyle/>
          <a:p>
            <a:r>
              <a:rPr lang="en-GB" dirty="0" smtClean="0"/>
              <a:t>Gender </a:t>
            </a:r>
            <a:r>
              <a:rPr lang="en-GB" dirty="0"/>
              <a:t>P</a:t>
            </a:r>
            <a:r>
              <a:rPr lang="en-GB" dirty="0" smtClean="0"/>
              <a:t>ension Gap </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GB" dirty="0" smtClean="0"/>
              <a:t>Historically </a:t>
            </a:r>
            <a:r>
              <a:rPr lang="en-GB" dirty="0"/>
              <a:t>women </a:t>
            </a:r>
            <a:r>
              <a:rPr lang="en-GB" dirty="0" smtClean="0"/>
              <a:t>less </a:t>
            </a:r>
            <a:r>
              <a:rPr lang="en-GB" dirty="0"/>
              <a:t>likely to participate in the labour market after having children or </a:t>
            </a:r>
            <a:r>
              <a:rPr lang="en-GB" dirty="0" smtClean="0"/>
              <a:t>to have </a:t>
            </a:r>
            <a:r>
              <a:rPr lang="en-GB" dirty="0"/>
              <a:t>interrupted </a:t>
            </a:r>
            <a:r>
              <a:rPr lang="en-GB" dirty="0" smtClean="0"/>
              <a:t>labour market participation </a:t>
            </a:r>
            <a:r>
              <a:rPr lang="en-GB" dirty="0"/>
              <a:t>because of their care role;</a:t>
            </a:r>
          </a:p>
          <a:p>
            <a:r>
              <a:rPr lang="en-GB" dirty="0" smtClean="0"/>
              <a:t>Gender </a:t>
            </a:r>
            <a:r>
              <a:rPr lang="en-GB" dirty="0"/>
              <a:t>pay gaps in the labour market;</a:t>
            </a:r>
          </a:p>
          <a:p>
            <a:r>
              <a:rPr lang="en-GB" dirty="0" smtClean="0"/>
              <a:t>Women over </a:t>
            </a:r>
            <a:r>
              <a:rPr lang="en-GB" dirty="0"/>
              <a:t>represented in precarious and part-time work;</a:t>
            </a:r>
          </a:p>
          <a:p>
            <a:r>
              <a:rPr lang="en-GB" dirty="0" smtClean="0"/>
              <a:t>Less </a:t>
            </a:r>
            <a:r>
              <a:rPr lang="en-GB" dirty="0"/>
              <a:t>likely to have occupational or private </a:t>
            </a:r>
            <a:r>
              <a:rPr lang="en-GB" dirty="0" smtClean="0"/>
              <a:t>pensions, </a:t>
            </a:r>
            <a:r>
              <a:rPr lang="en-GB" dirty="0"/>
              <a:t>if </a:t>
            </a:r>
            <a:r>
              <a:rPr lang="en-GB" dirty="0" smtClean="0"/>
              <a:t> have, </a:t>
            </a:r>
            <a:r>
              <a:rPr lang="en-GB" dirty="0"/>
              <a:t>generally at lower </a:t>
            </a:r>
            <a:r>
              <a:rPr lang="en-GB" dirty="0" smtClean="0"/>
              <a:t>investment and income levels;</a:t>
            </a:r>
            <a:endParaRPr lang="en-GB" dirty="0"/>
          </a:p>
          <a:p>
            <a:r>
              <a:rPr lang="en-GB" dirty="0" smtClean="0"/>
              <a:t>Much </a:t>
            </a:r>
            <a:r>
              <a:rPr lang="en-GB" dirty="0"/>
              <a:t>lower proportion are on the State Pension Contributory and </a:t>
            </a:r>
            <a:r>
              <a:rPr lang="en-GB" dirty="0" smtClean="0"/>
              <a:t>less </a:t>
            </a:r>
            <a:r>
              <a:rPr lang="en-GB" dirty="0"/>
              <a:t>likely to have </a:t>
            </a:r>
            <a:r>
              <a:rPr lang="en-GB" dirty="0" smtClean="0"/>
              <a:t>full rate;</a:t>
            </a:r>
            <a:endParaRPr lang="en-GB" dirty="0"/>
          </a:p>
          <a:p>
            <a:r>
              <a:rPr lang="en-GB" dirty="0" smtClean="0"/>
              <a:t>More </a:t>
            </a:r>
            <a:r>
              <a:rPr lang="en-GB" dirty="0"/>
              <a:t>reliant on lower levels of payment, that is, the State Pension Non Contributory or as Qualified Adults;</a:t>
            </a:r>
          </a:p>
          <a:p>
            <a:r>
              <a:rPr lang="en-GB" dirty="0" smtClean="0"/>
              <a:t>Discrimination </a:t>
            </a:r>
            <a:r>
              <a:rPr lang="en-GB" dirty="0"/>
              <a:t>against women who cared for their families prior to 1994 in the State Pension Contributory </a:t>
            </a:r>
            <a:r>
              <a:rPr lang="en-GB" dirty="0" smtClean="0"/>
              <a:t>System because </a:t>
            </a:r>
            <a:r>
              <a:rPr lang="en-GB" dirty="0"/>
              <a:t>of the cut-off </a:t>
            </a:r>
            <a:r>
              <a:rPr lang="en-GB" dirty="0" smtClean="0"/>
              <a:t>year in </a:t>
            </a:r>
            <a:r>
              <a:rPr lang="en-GB" dirty="0"/>
              <a:t>Homemakers’ Scheme.</a:t>
            </a:r>
          </a:p>
        </p:txBody>
      </p:sp>
      <p:sp>
        <p:nvSpPr>
          <p:cNvPr id="2" name="Title 1"/>
          <p:cNvSpPr>
            <a:spLocks noGrp="1"/>
          </p:cNvSpPr>
          <p:nvPr>
            <p:ph type="title"/>
          </p:nvPr>
        </p:nvSpPr>
        <p:spPr/>
        <p:txBody>
          <a:bodyPr/>
          <a:lstStyle/>
          <a:p>
            <a:r>
              <a:rPr lang="en-GB" dirty="0" smtClean="0"/>
              <a:t>Why a Gender Pension Gap? </a:t>
            </a:r>
            <a:endParaRPr lang="en-GB"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790</TotalTime>
  <Words>3097</Words>
  <Application>Microsoft Office PowerPoint</Application>
  <PresentationFormat>On-screen Show (4:3)</PresentationFormat>
  <Paragraphs>225</Paragraphs>
  <Slides>42</Slides>
  <Notes>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Concourse</vt:lpstr>
      <vt:lpstr>Towards a Fair State Pension for Women Pensioners Age Action-2017  </vt:lpstr>
      <vt:lpstr>Overview of Presentation </vt:lpstr>
      <vt:lpstr>Aim and Objectives of the Study</vt:lpstr>
      <vt:lpstr>Methodology </vt:lpstr>
      <vt:lpstr>Policy Context</vt:lpstr>
      <vt:lpstr>Ireland and Welfare State Regimes  </vt:lpstr>
      <vt:lpstr>Gender Regimes </vt:lpstr>
      <vt:lpstr>Gender Pension Gap </vt:lpstr>
      <vt:lpstr>Why a Gender Pension Gap? </vt:lpstr>
      <vt:lpstr> Macro-Economic Policy: Austerity Budgets  </vt:lpstr>
      <vt:lpstr>Social Investment and Tax Revenue </vt:lpstr>
      <vt:lpstr>Pension Related Tax Incentives </vt:lpstr>
      <vt:lpstr>Importance of State Pension System </vt:lpstr>
      <vt:lpstr>Changes to State Pension </vt:lpstr>
      <vt:lpstr>State Pension Transition (SPT)</vt:lpstr>
      <vt:lpstr>Band Changes 2012 </vt:lpstr>
      <vt:lpstr>State Pension Payments by Gender 2015 </vt:lpstr>
      <vt:lpstr>Qualified Adults (2015) </vt:lpstr>
      <vt:lpstr>Levels of Payments </vt:lpstr>
      <vt:lpstr>SPC Payment Bands pre and post 2012 </vt:lpstr>
      <vt:lpstr>Numbers and Gender Affected by Band Changes (to June 2016) </vt:lpstr>
      <vt:lpstr>Analysis of Number and Gender Affected (1) </vt:lpstr>
      <vt:lpstr>Analysis of Number and Gender Affected (2) </vt:lpstr>
      <vt:lpstr>Official Rationale for Changes </vt:lpstr>
      <vt:lpstr>Prior Knowledge of Unequal Impact of Changes on Women </vt:lpstr>
      <vt:lpstr>Fit with Equality and Rights Legislation and other Government Policy?</vt:lpstr>
      <vt:lpstr>Discrimination on Age and Gender Grounds </vt:lpstr>
      <vt:lpstr>Slide 28</vt:lpstr>
      <vt:lpstr>Those Directly Impacted </vt:lpstr>
      <vt:lpstr>Estimated Economic Loss over Life Span  </vt:lpstr>
      <vt:lpstr>Main Reasons for Reduced Payments </vt:lpstr>
      <vt:lpstr>Impacts on those affected </vt:lpstr>
      <vt:lpstr>Views of other Stakeholders (1)</vt:lpstr>
      <vt:lpstr> Reform -Which Pillars? </vt:lpstr>
      <vt:lpstr>Adequate Incomes and Social investment </vt:lpstr>
      <vt:lpstr>Pension Related Tax reliefs </vt:lpstr>
      <vt:lpstr>Views of other Stakeholders (2)</vt:lpstr>
      <vt:lpstr>Addressing Women’s inequality in State Pension System  </vt:lpstr>
      <vt:lpstr>Recommendations- Equality Framework  </vt:lpstr>
      <vt:lpstr>Recommendations  (2)</vt:lpstr>
      <vt:lpstr> Recommendations (3)</vt:lpstr>
      <vt:lpstr>Recommendations (4)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Maureen Bassett</dc:creator>
  <cp:lastModifiedBy>Maureen Bassett</cp:lastModifiedBy>
  <cp:revision>48</cp:revision>
  <dcterms:created xsi:type="dcterms:W3CDTF">2017-02-08T09:24:18Z</dcterms:created>
  <dcterms:modified xsi:type="dcterms:W3CDTF">2017-02-09T07:10:10Z</dcterms:modified>
</cp:coreProperties>
</file>